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handoutMasterIdLst>
    <p:handoutMasterId r:id="rId50"/>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8288000" cy="10287000"/>
  <p:notesSz cx="6858000" cy="9144000"/>
  <p:embeddedFontLst>
    <p:embeddedFont>
      <p:font typeface="Absolutely Sharp " panose="020B0604020202020204" charset="-128"/>
      <p:regular r:id="rId51"/>
    </p:embeddedFont>
    <p:embeddedFont>
      <p:font typeface="Angella White" panose="020B0604020202020204" charset="0"/>
      <p:regular r:id="rId52"/>
    </p:embeddedFont>
    <p:embeddedFont>
      <p:font typeface="Crimson Pro" panose="020B0604020202020204" charset="-93"/>
      <p:regular r:id="rId53"/>
    </p:embeddedFont>
    <p:embeddedFont>
      <p:font typeface="Crimson Pro Bold" panose="020B0604020202020204" charset="-93"/>
      <p:regular r:id="rId54"/>
    </p:embeddedFont>
    <p:embeddedFont>
      <p:font typeface="Kulachat Serif" panose="020B0604020202020204" charset="-34"/>
      <p:regular r:id="rId55"/>
    </p:embeddedFont>
    <p:embeddedFont>
      <p:font typeface="Kulachat Serif Bold" panose="020B0604020202020204" charset="-34"/>
      <p:regular r:id="rId56"/>
    </p:embeddedFont>
    <p:embeddedFont>
      <p:font typeface="Kulachat Serif Semi-Bold" panose="020B0604020202020204" charset="-34"/>
      <p:regular r:id="rId57"/>
    </p:embeddedFont>
    <p:embeddedFont>
      <p:font typeface="Roboto" panose="02000000000000000000" pitchFamily="2" charset="0"/>
      <p:regular r:id="rId58"/>
    </p:embeddedFont>
    <p:embeddedFont>
      <p:font typeface="Roboto Bold" panose="02000000000000000000" charset="0"/>
      <p:regular r:id="rId59"/>
    </p:embeddedFont>
    <p:embeddedFont>
      <p:font typeface="Roboto Condensed" panose="02000000000000000000" pitchFamily="2" charset="0"/>
      <p:regular r:id="rId60"/>
    </p:embeddedFont>
    <p:embeddedFont>
      <p:font typeface="Roboto Condensed Bold" panose="02000000000000000000" charset="0"/>
      <p:regular r:id="rId61"/>
    </p:embeddedFont>
    <p:embeddedFont>
      <p:font typeface="Roboto Slab" pitchFamily="2" charset="0"/>
      <p:regular r:id="rId62"/>
    </p:embeddedFont>
    <p:embeddedFont>
      <p:font typeface="Roboto Slab Bold" charset="0"/>
      <p:regular r:id="rId63"/>
    </p:embeddedFont>
    <p:embeddedFont>
      <p:font typeface="Times New Roman Bold" panose="020B0604020202020204"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82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CEDA61-B363-40BD-4D4C-595082322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23836623-B1FE-3ABC-09B2-E72667892A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E339C4-0816-4A6B-8FB7-B4C2FF53A711}" type="datetimeFigureOut">
              <a:rPr lang="vi-VN" smtClean="0"/>
              <a:t>06/05/2024</a:t>
            </a:fld>
            <a:endParaRPr lang="vi-VN"/>
          </a:p>
        </p:txBody>
      </p:sp>
      <p:sp>
        <p:nvSpPr>
          <p:cNvPr id="4" name="Footer Placeholder 3">
            <a:extLst>
              <a:ext uri="{FF2B5EF4-FFF2-40B4-BE49-F238E27FC236}">
                <a16:creationId xmlns:a16="http://schemas.microsoft.com/office/drawing/2014/main" id="{61567B0D-CE0D-6777-28BB-4556CB3F01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D9047719-B8A6-2EE5-8D52-936B7DC3553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6844D-9CA2-42C8-99DD-DAE22F812AEE}" type="slidenum">
              <a:rPr lang="vi-VN" smtClean="0"/>
              <a:t>‹#›</a:t>
            </a:fld>
            <a:endParaRPr lang="vi-VN"/>
          </a:p>
        </p:txBody>
      </p:sp>
    </p:spTree>
    <p:extLst>
      <p:ext uri="{BB962C8B-B14F-4D97-AF65-F5344CB8AC3E}">
        <p14:creationId xmlns:p14="http://schemas.microsoft.com/office/powerpoint/2010/main" val="12182990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29DD-1D0F-47BC-BAF8-DC4B4EF924F1}" type="datetimeFigureOut">
              <a:rPr lang="vi-VN" smtClean="0"/>
              <a:t>06/05/2024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BC53D-5916-44D3-9BC4-732D42E385F5}" type="slidenum">
              <a:rPr lang="vi-VN" smtClean="0"/>
              <a:t>‹#›</a:t>
            </a:fld>
            <a:endParaRPr lang="vi-VN"/>
          </a:p>
        </p:txBody>
      </p:sp>
    </p:spTree>
    <p:extLst>
      <p:ext uri="{BB962C8B-B14F-4D97-AF65-F5344CB8AC3E}">
        <p14:creationId xmlns:p14="http://schemas.microsoft.com/office/powerpoint/2010/main" val="27852768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E306EBE-4138-4AD8-A6EB-2CE5AF755012}" type="datetime1">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400077-26F4-461D-AE1D-8811E7D80ED9}" type="datetime1">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55551-ECFF-440F-8D72-C8A53CFEB9E2}" type="datetime1">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7770FF-74A5-4102-B360-085A8AFC0E68}" type="datetime1">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533F2B-198A-4208-80EE-62732426D168}" type="datetime1">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E387031-609F-4907-942A-718A139F3A4D}" type="datetime1">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6F10B9-AD7F-435D-97AB-AF957D7D6BFC}" type="datetime1">
              <a:rPr lang="en-US" smtClean="0"/>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91B707-2375-4910-8D86-6FDEBD820F2A}" type="datetime1">
              <a:rPr lang="en-US" smtClean="0"/>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35CEC-B9CA-4E0B-87AC-A4D7EADC458C}" type="datetime1">
              <a:rPr lang="en-US" smtClean="0"/>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315376-CBAE-479C-89A5-14BE9991DAAE}" type="datetime1">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875B98-EE2B-4C67-BDA1-E42B68DB0FE2}" type="datetime1">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053534-BEB9-41F4-9B95-25B553D883F5}" type="datetime1">
              <a:rPr lang="en-US" smtClean="0"/>
              <a:t>5/6/2024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0.svg"/><Relationship Id="rId12"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4.svg"/><Relationship Id="rId5" Type="http://schemas.openxmlformats.org/officeDocument/2006/relationships/image" Target="../media/image4.svg"/><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slideLayout" Target="../slideLayouts/slideLayout7.xml"/><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image" Target="../media/image2.sv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9.svg"/><Relationship Id="rId5" Type="http://schemas.openxmlformats.org/officeDocument/2006/relationships/image" Target="../media/image10.svg"/><Relationship Id="rId10"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image" Target="../media/image2.sv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6.sv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sv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4.sv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6.sv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10.sv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6.sv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svg"/></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sv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2.svg"/></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1.png"/><Relationship Id="rId5" Type="http://schemas.openxmlformats.org/officeDocument/2006/relationships/image" Target="../media/image6.svg"/><Relationship Id="rId10" Type="http://schemas.openxmlformats.org/officeDocument/2006/relationships/image" Target="../media/image40.png"/><Relationship Id="rId4" Type="http://schemas.openxmlformats.org/officeDocument/2006/relationships/image" Target="../media/image5.png"/><Relationship Id="rId9" Type="http://schemas.openxmlformats.org/officeDocument/2006/relationships/image" Target="../media/image2.svg"/></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3.png"/><Relationship Id="rId5" Type="http://schemas.openxmlformats.org/officeDocument/2006/relationships/image" Target="../media/image6.svg"/><Relationship Id="rId10"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2.sv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svg"/></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4.png"/><Relationship Id="rId4" Type="http://schemas.openxmlformats.org/officeDocument/2006/relationships/image" Target="../media/image5.png"/><Relationship Id="rId9" Type="http://schemas.openxmlformats.org/officeDocument/2006/relationships/image" Target="../media/image2.svg"/></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2.svg"/></Relationships>
</file>

<file path=ppt/slides/_rels/slide3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7.png"/><Relationship Id="rId5" Type="http://schemas.openxmlformats.org/officeDocument/2006/relationships/image" Target="../media/image6.sv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sv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svg"/><Relationship Id="rId12" Type="http://schemas.openxmlformats.org/officeDocument/2006/relationships/image" Target="../media/image49.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11" Type="http://schemas.openxmlformats.org/officeDocument/2006/relationships/image" Target="../media/image2.svg"/><Relationship Id="rId5" Type="http://schemas.openxmlformats.org/officeDocument/2006/relationships/image" Target="../media/image4.sv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svg"/></Relationships>
</file>

<file path=ppt/slides/_rels/slide4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1.png"/><Relationship Id="rId5" Type="http://schemas.openxmlformats.org/officeDocument/2006/relationships/image" Target="../media/image6.svg"/><Relationship Id="rId10" Type="http://schemas.openxmlformats.org/officeDocument/2006/relationships/image" Target="../media/image50.png"/><Relationship Id="rId4" Type="http://schemas.openxmlformats.org/officeDocument/2006/relationships/image" Target="../media/image5.png"/><Relationship Id="rId9" Type="http://schemas.openxmlformats.org/officeDocument/2006/relationships/image" Target="../media/image2.sv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svg"/><Relationship Id="rId12" Type="http://schemas.openxmlformats.org/officeDocument/2006/relationships/image" Target="../media/image52.jpe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png"/><Relationship Id="rId11" Type="http://schemas.openxmlformats.org/officeDocument/2006/relationships/image" Target="../media/image2.svg"/><Relationship Id="rId5" Type="http://schemas.openxmlformats.org/officeDocument/2006/relationships/image" Target="../media/image4.sv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svg"/></Relationships>
</file>

<file path=ppt/slides/_rels/slide4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4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4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9.svg"/><Relationship Id="rId5" Type="http://schemas.openxmlformats.org/officeDocument/2006/relationships/image" Target="../media/image10.svg"/><Relationship Id="rId10"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4365004" y="5143500"/>
            <a:ext cx="3616776" cy="7883980"/>
          </a:xfrm>
          <a:custGeom>
            <a:avLst/>
            <a:gdLst/>
            <a:ahLst/>
            <a:cxnLst/>
            <a:rect l="l" t="t" r="r" b="b"/>
            <a:pathLst>
              <a:path w="3616776" h="7883980">
                <a:moveTo>
                  <a:pt x="0" y="0"/>
                </a:moveTo>
                <a:lnTo>
                  <a:pt x="3616775" y="0"/>
                </a:lnTo>
                <a:lnTo>
                  <a:pt x="3616775" y="7883980"/>
                </a:lnTo>
                <a:lnTo>
                  <a:pt x="0" y="7883980"/>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rot="-10800000">
            <a:off x="12176714" y="-1555083"/>
            <a:ext cx="7015142" cy="5679421"/>
            <a:chOff x="0" y="0"/>
            <a:chExt cx="9353523" cy="7572561"/>
          </a:xfrm>
        </p:grpSpPr>
        <p:sp>
          <p:nvSpPr>
            <p:cNvPr id="4" name="Freeform 4"/>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grpSp>
      <p:sp>
        <p:nvSpPr>
          <p:cNvPr id="7" name="TextBox 7"/>
          <p:cNvSpPr txBox="1"/>
          <p:nvPr/>
        </p:nvSpPr>
        <p:spPr>
          <a:xfrm>
            <a:off x="2762707" y="2967038"/>
            <a:ext cx="11706666" cy="1478331"/>
          </a:xfrm>
          <a:prstGeom prst="rect">
            <a:avLst/>
          </a:prstGeom>
        </p:spPr>
        <p:txBody>
          <a:bodyPr lIns="0" tIns="0" rIns="0" bIns="0" rtlCol="0" anchor="t">
            <a:spAutoFit/>
          </a:bodyPr>
          <a:lstStyle/>
          <a:p>
            <a:pPr algn="ctr">
              <a:lnSpc>
                <a:spcPts val="10786"/>
              </a:lnSpc>
            </a:pPr>
            <a:r>
              <a:rPr lang="en-US" sz="7704">
                <a:solidFill>
                  <a:srgbClr val="726151"/>
                </a:solidFill>
                <a:latin typeface="Absolutely Sharp "/>
              </a:rPr>
              <a:t>MySQL, PostgreSQL, MongoDB</a:t>
            </a:r>
          </a:p>
        </p:txBody>
      </p:sp>
      <p:grpSp>
        <p:nvGrpSpPr>
          <p:cNvPr id="8" name="Group 8"/>
          <p:cNvGrpSpPr/>
          <p:nvPr/>
        </p:nvGrpSpPr>
        <p:grpSpPr>
          <a:xfrm>
            <a:off x="-2798279" y="5674528"/>
            <a:ext cx="8768578" cy="8753056"/>
            <a:chOff x="0" y="0"/>
            <a:chExt cx="11691438" cy="11670742"/>
          </a:xfrm>
        </p:grpSpPr>
        <p:sp>
          <p:nvSpPr>
            <p:cNvPr id="9" name="Freeform 9"/>
            <p:cNvSpPr/>
            <p:nvPr/>
          </p:nvSpPr>
          <p:spPr>
            <a:xfrm rot="-7023068">
              <a:off x="1516426" y="1482334"/>
              <a:ext cx="8658586" cy="8706074"/>
            </a:xfrm>
            <a:custGeom>
              <a:avLst/>
              <a:gdLst/>
              <a:ahLst/>
              <a:cxnLst/>
              <a:rect l="l" t="t" r="r" b="b"/>
              <a:pathLst>
                <a:path w="8658586" h="8706074">
                  <a:moveTo>
                    <a:pt x="0" y="0"/>
                  </a:moveTo>
                  <a:lnTo>
                    <a:pt x="8658586" y="0"/>
                  </a:lnTo>
                  <a:lnTo>
                    <a:pt x="8658586" y="8706074"/>
                  </a:lnTo>
                  <a:lnTo>
                    <a:pt x="0" y="87060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0" name="Freeform 10"/>
            <p:cNvSpPr/>
            <p:nvPr/>
          </p:nvSpPr>
          <p:spPr>
            <a:xfrm rot="-1031629">
              <a:off x="1990850" y="1230761"/>
              <a:ext cx="6267189" cy="2199214"/>
            </a:xfrm>
            <a:custGeom>
              <a:avLst/>
              <a:gdLst/>
              <a:ahLst/>
              <a:cxnLst/>
              <a:rect l="l" t="t" r="r" b="b"/>
              <a:pathLst>
                <a:path w="6267189" h="2199214">
                  <a:moveTo>
                    <a:pt x="0" y="0"/>
                  </a:moveTo>
                  <a:lnTo>
                    <a:pt x="6267189" y="0"/>
                  </a:lnTo>
                  <a:lnTo>
                    <a:pt x="6267189" y="2199213"/>
                  </a:lnTo>
                  <a:lnTo>
                    <a:pt x="0" y="21992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1" name="Freeform 11"/>
            <p:cNvSpPr/>
            <p:nvPr/>
          </p:nvSpPr>
          <p:spPr>
            <a:xfrm rot="2909932" flipV="1">
              <a:off x="4832926" y="180598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12" name="TextBox 12"/>
          <p:cNvSpPr txBox="1"/>
          <p:nvPr/>
        </p:nvSpPr>
        <p:spPr>
          <a:xfrm>
            <a:off x="4154147" y="5039895"/>
            <a:ext cx="8762478" cy="629920"/>
          </a:xfrm>
          <a:prstGeom prst="rect">
            <a:avLst/>
          </a:prstGeom>
        </p:spPr>
        <p:txBody>
          <a:bodyPr lIns="0" tIns="0" rIns="0" bIns="0" rtlCol="0" anchor="t">
            <a:spAutoFit/>
          </a:bodyPr>
          <a:lstStyle/>
          <a:p>
            <a:pPr algn="ctr">
              <a:lnSpc>
                <a:spcPts val="5179"/>
              </a:lnSpc>
            </a:pPr>
            <a:r>
              <a:rPr lang="en-US" sz="3699">
                <a:solidFill>
                  <a:srgbClr val="726151"/>
                </a:solidFill>
                <a:latin typeface="Kulachat Serif"/>
              </a:rPr>
              <a:t>Nhóm 8</a:t>
            </a:r>
          </a:p>
        </p:txBody>
      </p:sp>
      <p:sp>
        <p:nvSpPr>
          <p:cNvPr id="13" name="Freeform 13"/>
          <p:cNvSpPr/>
          <p:nvPr/>
        </p:nvSpPr>
        <p:spPr>
          <a:xfrm rot="1363955" flipH="1">
            <a:off x="-1407618" y="-242438"/>
            <a:ext cx="3637262" cy="7928637"/>
          </a:xfrm>
          <a:custGeom>
            <a:avLst/>
            <a:gdLst/>
            <a:ahLst/>
            <a:cxnLst/>
            <a:rect l="l" t="t" r="r" b="b"/>
            <a:pathLst>
              <a:path w="3637262" h="7928637">
                <a:moveTo>
                  <a:pt x="3637262" y="0"/>
                </a:moveTo>
                <a:lnTo>
                  <a:pt x="0" y="0"/>
                </a:lnTo>
                <a:lnTo>
                  <a:pt x="0" y="7928637"/>
                </a:lnTo>
                <a:lnTo>
                  <a:pt x="3637262" y="7928637"/>
                </a:lnTo>
                <a:lnTo>
                  <a:pt x="3637262"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14" name="TextBox 14"/>
          <p:cNvSpPr txBox="1"/>
          <p:nvPr/>
        </p:nvSpPr>
        <p:spPr>
          <a:xfrm>
            <a:off x="4154147" y="2300950"/>
            <a:ext cx="8762478" cy="629920"/>
          </a:xfrm>
          <a:prstGeom prst="rect">
            <a:avLst/>
          </a:prstGeom>
        </p:spPr>
        <p:txBody>
          <a:bodyPr lIns="0" tIns="0" rIns="0" bIns="0" rtlCol="0" anchor="t">
            <a:spAutoFit/>
          </a:bodyPr>
          <a:lstStyle/>
          <a:p>
            <a:pPr algn="ctr">
              <a:lnSpc>
                <a:spcPts val="5179"/>
              </a:lnSpc>
            </a:pPr>
            <a:r>
              <a:rPr lang="en-US" sz="3699">
                <a:solidFill>
                  <a:srgbClr val="726151"/>
                </a:solidFill>
                <a:latin typeface="Kulachat Serif Semi-Bold"/>
              </a:rPr>
              <a:t>Web Programing Application</a:t>
            </a:r>
          </a:p>
        </p:txBody>
      </p:sp>
      <p:sp>
        <p:nvSpPr>
          <p:cNvPr id="18" name="Slide Number Placeholder 17">
            <a:extLst>
              <a:ext uri="{FF2B5EF4-FFF2-40B4-BE49-F238E27FC236}">
                <a16:creationId xmlns:a16="http://schemas.microsoft.com/office/drawing/2014/main" id="{F3DE3034-27C8-7E25-4E69-C66A58AC2AB3}"/>
              </a:ext>
            </a:extLst>
          </p:cNvPr>
          <p:cNvSpPr>
            <a:spLocks noGrp="1"/>
          </p:cNvSpPr>
          <p:nvPr>
            <p:ph type="sldNum" sz="quarter" idx="12"/>
          </p:nvPr>
        </p:nvSpPr>
        <p:spPr>
          <a:xfrm>
            <a:off x="6705600" y="9563100"/>
            <a:ext cx="2133600" cy="365125"/>
          </a:xfrm>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5458609" y="1163660"/>
            <a:ext cx="7969247" cy="1484338"/>
          </a:xfrm>
          <a:prstGeom prst="rect">
            <a:avLst/>
          </a:prstGeom>
        </p:spPr>
        <p:txBody>
          <a:bodyPr lIns="0" tIns="0" rIns="0" bIns="0" rtlCol="0" anchor="t">
            <a:spAutoFit/>
          </a:bodyPr>
          <a:lstStyle/>
          <a:p>
            <a:pPr algn="ctr">
              <a:lnSpc>
                <a:spcPts val="12161"/>
              </a:lnSpc>
            </a:pPr>
            <a:r>
              <a:rPr lang="en-US" sz="8686">
                <a:solidFill>
                  <a:srgbClr val="726151"/>
                </a:solidFill>
                <a:latin typeface="Roboto Slab"/>
              </a:rPr>
              <a:t>Các ràng buộc</a:t>
            </a:r>
          </a:p>
        </p:txBody>
      </p:sp>
      <p:sp>
        <p:nvSpPr>
          <p:cNvPr id="8" name="Freeform 8"/>
          <p:cNvSpPr/>
          <p:nvPr/>
        </p:nvSpPr>
        <p:spPr>
          <a:xfrm>
            <a:off x="2452652" y="3443632"/>
            <a:ext cx="6011916" cy="1254608"/>
          </a:xfrm>
          <a:custGeom>
            <a:avLst/>
            <a:gdLst/>
            <a:ahLst/>
            <a:cxnLst/>
            <a:rect l="l" t="t" r="r" b="b"/>
            <a:pathLst>
              <a:path w="6011916" h="1254608">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9" name="TextBox 9"/>
          <p:cNvSpPr txBox="1"/>
          <p:nvPr/>
        </p:nvSpPr>
        <p:spPr>
          <a:xfrm>
            <a:off x="2639268" y="3759217"/>
            <a:ext cx="6323532" cy="629920"/>
          </a:xfrm>
          <a:prstGeom prst="rect">
            <a:avLst/>
          </a:prstGeom>
        </p:spPr>
        <p:txBody>
          <a:bodyPr lIns="0" tIns="0" rIns="0" bIns="0" rtlCol="0" anchor="t">
            <a:spAutoFit/>
          </a:bodyPr>
          <a:lstStyle/>
          <a:p>
            <a:pPr marL="798826" lvl="1" indent="-399413" algn="l">
              <a:lnSpc>
                <a:spcPts val="5179"/>
              </a:lnSpc>
              <a:buFont typeface="Arial"/>
              <a:buChar char="•"/>
            </a:pPr>
            <a:r>
              <a:rPr lang="en-US" sz="3699">
                <a:solidFill>
                  <a:srgbClr val="726151"/>
                </a:solidFill>
                <a:latin typeface="Roboto Bold"/>
              </a:rPr>
              <a:t>Check</a:t>
            </a:r>
          </a:p>
        </p:txBody>
      </p:sp>
      <p:sp>
        <p:nvSpPr>
          <p:cNvPr id="10" name="Freeform 10"/>
          <p:cNvSpPr/>
          <p:nvPr/>
        </p:nvSpPr>
        <p:spPr>
          <a:xfrm>
            <a:off x="2452652" y="6366215"/>
            <a:ext cx="6011916" cy="1254608"/>
          </a:xfrm>
          <a:custGeom>
            <a:avLst/>
            <a:gdLst/>
            <a:ahLst/>
            <a:cxnLst/>
            <a:rect l="l" t="t" r="r" b="b"/>
            <a:pathLst>
              <a:path w="6011916" h="1254608">
                <a:moveTo>
                  <a:pt x="0" y="0"/>
                </a:moveTo>
                <a:lnTo>
                  <a:pt x="6011915" y="0"/>
                </a:lnTo>
                <a:lnTo>
                  <a:pt x="6011915" y="1254608"/>
                </a:lnTo>
                <a:lnTo>
                  <a:pt x="0" y="12546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1" name="TextBox 11"/>
          <p:cNvSpPr txBox="1"/>
          <p:nvPr/>
        </p:nvSpPr>
        <p:spPr>
          <a:xfrm>
            <a:off x="2629743" y="6645221"/>
            <a:ext cx="6323532" cy="629920"/>
          </a:xfrm>
          <a:prstGeom prst="rect">
            <a:avLst/>
          </a:prstGeom>
        </p:spPr>
        <p:txBody>
          <a:bodyPr lIns="0" tIns="0" rIns="0" bIns="0" rtlCol="0" anchor="t">
            <a:spAutoFit/>
          </a:bodyPr>
          <a:lstStyle/>
          <a:p>
            <a:pPr marL="798826" lvl="1" indent="-399413" algn="l">
              <a:lnSpc>
                <a:spcPts val="5179"/>
              </a:lnSpc>
              <a:buFont typeface="Arial"/>
              <a:buChar char="•"/>
            </a:pPr>
            <a:r>
              <a:rPr lang="en-US" sz="3699">
                <a:solidFill>
                  <a:srgbClr val="726151"/>
                </a:solidFill>
                <a:latin typeface="Roboto Bold"/>
              </a:rPr>
              <a:t>Index</a:t>
            </a:r>
          </a:p>
        </p:txBody>
      </p:sp>
      <p:sp>
        <p:nvSpPr>
          <p:cNvPr id="12" name="TextBox 12"/>
          <p:cNvSpPr txBox="1"/>
          <p:nvPr/>
        </p:nvSpPr>
        <p:spPr>
          <a:xfrm>
            <a:off x="3704830" y="7858948"/>
            <a:ext cx="11867377" cy="1118870"/>
          </a:xfrm>
          <a:prstGeom prst="rect">
            <a:avLst/>
          </a:prstGeom>
        </p:spPr>
        <p:txBody>
          <a:bodyPr lIns="0" tIns="0" rIns="0" bIns="0" rtlCol="0" anchor="t">
            <a:spAutoFit/>
          </a:bodyPr>
          <a:lstStyle/>
          <a:p>
            <a:pPr algn="just">
              <a:lnSpc>
                <a:spcPts val="4480"/>
              </a:lnSpc>
            </a:pPr>
            <a:r>
              <a:rPr lang="en-US" sz="3200">
                <a:solidFill>
                  <a:srgbClr val="726151"/>
                </a:solidFill>
                <a:latin typeface="Roboto"/>
              </a:rPr>
              <a:t>Thường được sử dụng để tạo và trích xuất dữ liệu từ CSDL một cách nhanh chóng.</a:t>
            </a:r>
          </a:p>
        </p:txBody>
      </p:sp>
      <p:sp>
        <p:nvSpPr>
          <p:cNvPr id="13" name="TextBox 13"/>
          <p:cNvSpPr txBox="1"/>
          <p:nvPr/>
        </p:nvSpPr>
        <p:spPr>
          <a:xfrm>
            <a:off x="3704830" y="4934693"/>
            <a:ext cx="11867377" cy="1118870"/>
          </a:xfrm>
          <a:prstGeom prst="rect">
            <a:avLst/>
          </a:prstGeom>
        </p:spPr>
        <p:txBody>
          <a:bodyPr lIns="0" tIns="0" rIns="0" bIns="0" rtlCol="0" anchor="t">
            <a:spAutoFit/>
          </a:bodyPr>
          <a:lstStyle/>
          <a:p>
            <a:pPr algn="just">
              <a:lnSpc>
                <a:spcPts val="4480"/>
              </a:lnSpc>
            </a:pPr>
            <a:r>
              <a:rPr lang="en-US" sz="3200">
                <a:solidFill>
                  <a:srgbClr val="726151"/>
                </a:solidFill>
                <a:latin typeface="Roboto"/>
              </a:rPr>
              <a:t>Đảm bảo tất cả các giá trị trong một cột đáp ứng những điều kiện nhất định.</a:t>
            </a:r>
          </a:p>
        </p:txBody>
      </p:sp>
      <p:sp>
        <p:nvSpPr>
          <p:cNvPr id="17" name="Slide Number Placeholder 16">
            <a:extLst>
              <a:ext uri="{FF2B5EF4-FFF2-40B4-BE49-F238E27FC236}">
                <a16:creationId xmlns:a16="http://schemas.microsoft.com/office/drawing/2014/main" id="{D4F92111-398A-6624-DD7B-0679ADF32479}"/>
              </a:ext>
            </a:extLst>
          </p:cNvPr>
          <p:cNvSpPr>
            <a:spLocks noGrp="1"/>
          </p:cNvSpPr>
          <p:nvPr>
            <p:ph type="sldNum" sz="quarter" idx="12"/>
          </p:nvPr>
        </p:nvSpPr>
        <p:spPr>
          <a:xfrm>
            <a:off x="6705600" y="9636366"/>
            <a:ext cx="2133600" cy="365125"/>
          </a:xfrm>
        </p:spPr>
        <p:txBody>
          <a:bodyPr/>
          <a:lstStyle/>
          <a:p>
            <a:fld id="{B6F15528-21DE-4FAA-801E-634DDDAF4B2B}"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5458609" y="1163660"/>
            <a:ext cx="7969247" cy="1484338"/>
          </a:xfrm>
          <a:prstGeom prst="rect">
            <a:avLst/>
          </a:prstGeom>
        </p:spPr>
        <p:txBody>
          <a:bodyPr lIns="0" tIns="0" rIns="0" bIns="0" rtlCol="0" anchor="t">
            <a:spAutoFit/>
          </a:bodyPr>
          <a:lstStyle/>
          <a:p>
            <a:pPr algn="ctr">
              <a:lnSpc>
                <a:spcPts val="12161"/>
              </a:lnSpc>
            </a:pPr>
            <a:r>
              <a:rPr lang="en-US" sz="8686">
                <a:solidFill>
                  <a:srgbClr val="726151"/>
                </a:solidFill>
                <a:latin typeface="Roboto Slab"/>
              </a:rPr>
              <a:t>Các ràng buộc</a:t>
            </a:r>
          </a:p>
        </p:txBody>
      </p:sp>
      <p:sp>
        <p:nvSpPr>
          <p:cNvPr id="8" name="Freeform 8"/>
          <p:cNvSpPr/>
          <p:nvPr/>
        </p:nvSpPr>
        <p:spPr>
          <a:xfrm>
            <a:off x="2452652" y="3443632"/>
            <a:ext cx="6011916" cy="1254608"/>
          </a:xfrm>
          <a:custGeom>
            <a:avLst/>
            <a:gdLst/>
            <a:ahLst/>
            <a:cxnLst/>
            <a:rect l="l" t="t" r="r" b="b"/>
            <a:pathLst>
              <a:path w="6011916" h="1254608">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9" name="TextBox 9"/>
          <p:cNvSpPr txBox="1"/>
          <p:nvPr/>
        </p:nvSpPr>
        <p:spPr>
          <a:xfrm>
            <a:off x="2639268" y="3759217"/>
            <a:ext cx="6323532" cy="629920"/>
          </a:xfrm>
          <a:prstGeom prst="rect">
            <a:avLst/>
          </a:prstGeom>
        </p:spPr>
        <p:txBody>
          <a:bodyPr lIns="0" tIns="0" rIns="0" bIns="0" rtlCol="0" anchor="t">
            <a:spAutoFit/>
          </a:bodyPr>
          <a:lstStyle/>
          <a:p>
            <a:pPr marL="798826" lvl="1" indent="-399413" algn="l">
              <a:lnSpc>
                <a:spcPts val="5179"/>
              </a:lnSpc>
              <a:buFont typeface="Arial"/>
              <a:buChar char="•"/>
            </a:pPr>
            <a:r>
              <a:rPr lang="en-US" sz="3699">
                <a:solidFill>
                  <a:srgbClr val="726151"/>
                </a:solidFill>
                <a:latin typeface="Roboto Bold"/>
              </a:rPr>
              <a:t>Not null</a:t>
            </a:r>
          </a:p>
        </p:txBody>
      </p:sp>
      <p:sp>
        <p:nvSpPr>
          <p:cNvPr id="10" name="Freeform 10"/>
          <p:cNvSpPr/>
          <p:nvPr/>
        </p:nvSpPr>
        <p:spPr>
          <a:xfrm>
            <a:off x="2455360" y="5593360"/>
            <a:ext cx="6011916" cy="1254608"/>
          </a:xfrm>
          <a:custGeom>
            <a:avLst/>
            <a:gdLst/>
            <a:ahLst/>
            <a:cxnLst/>
            <a:rect l="l" t="t" r="r" b="b"/>
            <a:pathLst>
              <a:path w="6011916" h="1254608">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1" name="TextBox 11"/>
          <p:cNvSpPr txBox="1"/>
          <p:nvPr/>
        </p:nvSpPr>
        <p:spPr>
          <a:xfrm>
            <a:off x="2823176" y="5954055"/>
            <a:ext cx="6323532" cy="629920"/>
          </a:xfrm>
          <a:prstGeom prst="rect">
            <a:avLst/>
          </a:prstGeom>
        </p:spPr>
        <p:txBody>
          <a:bodyPr lIns="0" tIns="0" rIns="0" bIns="0" rtlCol="0" anchor="t">
            <a:spAutoFit/>
          </a:bodyPr>
          <a:lstStyle/>
          <a:p>
            <a:pPr marL="798826" lvl="1" indent="-399413" algn="l">
              <a:lnSpc>
                <a:spcPts val="5179"/>
              </a:lnSpc>
              <a:buFont typeface="Arial"/>
              <a:buChar char="•"/>
            </a:pPr>
            <a:r>
              <a:rPr lang="en-US" sz="3699">
                <a:solidFill>
                  <a:srgbClr val="726151"/>
                </a:solidFill>
                <a:latin typeface="Roboto Bold"/>
              </a:rPr>
              <a:t>Default</a:t>
            </a:r>
          </a:p>
        </p:txBody>
      </p:sp>
      <p:sp>
        <p:nvSpPr>
          <p:cNvPr id="12" name="TextBox 12"/>
          <p:cNvSpPr txBox="1"/>
          <p:nvPr/>
        </p:nvSpPr>
        <p:spPr>
          <a:xfrm>
            <a:off x="3689102" y="4826953"/>
            <a:ext cx="11867377" cy="556895"/>
          </a:xfrm>
          <a:prstGeom prst="rect">
            <a:avLst/>
          </a:prstGeom>
        </p:spPr>
        <p:txBody>
          <a:bodyPr lIns="0" tIns="0" rIns="0" bIns="0" rtlCol="0" anchor="t">
            <a:spAutoFit/>
          </a:bodyPr>
          <a:lstStyle/>
          <a:p>
            <a:pPr algn="l">
              <a:lnSpc>
                <a:spcPts val="4480"/>
              </a:lnSpc>
            </a:pPr>
            <a:r>
              <a:rPr lang="en-US" sz="3200">
                <a:solidFill>
                  <a:srgbClr val="726151"/>
                </a:solidFill>
                <a:latin typeface="Roboto"/>
              </a:rPr>
              <a:t> Đảm bảo cột không chứa giá trị null</a:t>
            </a:r>
          </a:p>
        </p:txBody>
      </p:sp>
      <p:sp>
        <p:nvSpPr>
          <p:cNvPr id="13" name="Freeform 13"/>
          <p:cNvSpPr/>
          <p:nvPr/>
        </p:nvSpPr>
        <p:spPr>
          <a:xfrm>
            <a:off x="2639268" y="7832435"/>
            <a:ext cx="6011916" cy="1254608"/>
          </a:xfrm>
          <a:custGeom>
            <a:avLst/>
            <a:gdLst/>
            <a:ahLst/>
            <a:cxnLst/>
            <a:rect l="l" t="t" r="r" b="b"/>
            <a:pathLst>
              <a:path w="6011916" h="1254608">
                <a:moveTo>
                  <a:pt x="0" y="0"/>
                </a:moveTo>
                <a:lnTo>
                  <a:pt x="6011915" y="0"/>
                </a:lnTo>
                <a:lnTo>
                  <a:pt x="6011915" y="1254608"/>
                </a:lnTo>
                <a:lnTo>
                  <a:pt x="0" y="12546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4" name="TextBox 14"/>
          <p:cNvSpPr txBox="1"/>
          <p:nvPr/>
        </p:nvSpPr>
        <p:spPr>
          <a:xfrm>
            <a:off x="2816359" y="8111441"/>
            <a:ext cx="6323532" cy="629920"/>
          </a:xfrm>
          <a:prstGeom prst="rect">
            <a:avLst/>
          </a:prstGeom>
        </p:spPr>
        <p:txBody>
          <a:bodyPr lIns="0" tIns="0" rIns="0" bIns="0" rtlCol="0" anchor="t">
            <a:spAutoFit/>
          </a:bodyPr>
          <a:lstStyle/>
          <a:p>
            <a:pPr marL="798826" lvl="1" indent="-399413" algn="l">
              <a:lnSpc>
                <a:spcPts val="5179"/>
              </a:lnSpc>
              <a:buFont typeface="Arial"/>
              <a:buChar char="•"/>
            </a:pPr>
            <a:r>
              <a:rPr lang="en-US" sz="3699">
                <a:solidFill>
                  <a:srgbClr val="726151"/>
                </a:solidFill>
                <a:latin typeface="Roboto Bold"/>
              </a:rPr>
              <a:t>Unique</a:t>
            </a:r>
          </a:p>
        </p:txBody>
      </p:sp>
      <p:sp>
        <p:nvSpPr>
          <p:cNvPr id="15" name="TextBox 15"/>
          <p:cNvSpPr txBox="1"/>
          <p:nvPr/>
        </p:nvSpPr>
        <p:spPr>
          <a:xfrm>
            <a:off x="3689102" y="9220393"/>
            <a:ext cx="11867377" cy="556895"/>
          </a:xfrm>
          <a:prstGeom prst="rect">
            <a:avLst/>
          </a:prstGeom>
        </p:spPr>
        <p:txBody>
          <a:bodyPr lIns="0" tIns="0" rIns="0" bIns="0" rtlCol="0" anchor="t">
            <a:spAutoFit/>
          </a:bodyPr>
          <a:lstStyle/>
          <a:p>
            <a:pPr algn="l">
              <a:lnSpc>
                <a:spcPts val="4480"/>
              </a:lnSpc>
            </a:pPr>
            <a:r>
              <a:rPr lang="en-US" sz="3200">
                <a:solidFill>
                  <a:srgbClr val="726151"/>
                </a:solidFill>
                <a:latin typeface="Roboto"/>
              </a:rPr>
              <a:t>Đảm báo tất cả các giá trị trong một cột là khác nhau</a:t>
            </a:r>
          </a:p>
        </p:txBody>
      </p:sp>
      <p:sp>
        <p:nvSpPr>
          <p:cNvPr id="16" name="TextBox 16"/>
          <p:cNvSpPr txBox="1"/>
          <p:nvPr/>
        </p:nvSpPr>
        <p:spPr>
          <a:xfrm>
            <a:off x="3689102" y="7144321"/>
            <a:ext cx="11867377" cy="556895"/>
          </a:xfrm>
          <a:prstGeom prst="rect">
            <a:avLst/>
          </a:prstGeom>
        </p:spPr>
        <p:txBody>
          <a:bodyPr lIns="0" tIns="0" rIns="0" bIns="0" rtlCol="0" anchor="t">
            <a:spAutoFit/>
          </a:bodyPr>
          <a:lstStyle/>
          <a:p>
            <a:pPr algn="l">
              <a:lnSpc>
                <a:spcPts val="4480"/>
              </a:lnSpc>
            </a:pPr>
            <a:r>
              <a:rPr lang="en-US" sz="3200">
                <a:solidFill>
                  <a:srgbClr val="726151"/>
                </a:solidFill>
                <a:latin typeface="Roboto"/>
              </a:rPr>
              <a:t>Cung cấp giá trị mặc định cho cột khi không có giá trị chỉ định.</a:t>
            </a:r>
          </a:p>
        </p:txBody>
      </p:sp>
      <p:sp>
        <p:nvSpPr>
          <p:cNvPr id="20" name="Slide Number Placeholder 19">
            <a:extLst>
              <a:ext uri="{FF2B5EF4-FFF2-40B4-BE49-F238E27FC236}">
                <a16:creationId xmlns:a16="http://schemas.microsoft.com/office/drawing/2014/main" id="{0104290B-D280-AE10-C613-789EA7AEE90E}"/>
              </a:ext>
            </a:extLst>
          </p:cNvPr>
          <p:cNvSpPr>
            <a:spLocks noGrp="1"/>
          </p:cNvSpPr>
          <p:nvPr>
            <p:ph type="sldNum" sz="quarter" idx="12"/>
          </p:nvPr>
        </p:nvSpPr>
        <p:spPr>
          <a:xfrm>
            <a:off x="6540775" y="9840085"/>
            <a:ext cx="2133600" cy="365125"/>
          </a:xfrm>
        </p:spPr>
        <p:txBody>
          <a:bodyPr/>
          <a:lstStyle/>
          <a:p>
            <a:fld id="{B6F15528-21DE-4FAA-801E-634DDDAF4B2B}"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1279815">
            <a:off x="16479612" y="1697"/>
            <a:ext cx="3616776" cy="7883980"/>
          </a:xfrm>
          <a:custGeom>
            <a:avLst/>
            <a:gdLst/>
            <a:ahLst/>
            <a:cxnLst/>
            <a:rect l="l" t="t" r="r" b="b"/>
            <a:pathLst>
              <a:path w="3616776" h="7883980">
                <a:moveTo>
                  <a:pt x="0" y="0"/>
                </a:moveTo>
                <a:lnTo>
                  <a:pt x="3616776" y="0"/>
                </a:lnTo>
                <a:lnTo>
                  <a:pt x="3616776" y="7883980"/>
                </a:lnTo>
                <a:lnTo>
                  <a:pt x="0" y="7883980"/>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014169" y="6326281"/>
            <a:ext cx="6493940" cy="6529555"/>
          </a:xfrm>
          <a:custGeom>
            <a:avLst/>
            <a:gdLst/>
            <a:ahLst/>
            <a:cxnLst/>
            <a:rect l="l" t="t" r="r" b="b"/>
            <a:pathLst>
              <a:path w="6493940" h="6529555">
                <a:moveTo>
                  <a:pt x="0" y="0"/>
                </a:moveTo>
                <a:lnTo>
                  <a:pt x="6493939" y="0"/>
                </a:lnTo>
                <a:lnTo>
                  <a:pt x="6493939" y="6529555"/>
                </a:lnTo>
                <a:lnTo>
                  <a:pt x="0" y="6529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4368370">
            <a:off x="-636901" y="4079291"/>
            <a:ext cx="2689927" cy="1649410"/>
          </a:xfrm>
          <a:custGeom>
            <a:avLst/>
            <a:gdLst/>
            <a:ahLst/>
            <a:cxnLst/>
            <a:rect l="l" t="t" r="r" b="b"/>
            <a:pathLst>
              <a:path w="2689927" h="1649410">
                <a:moveTo>
                  <a:pt x="0" y="0"/>
                </a:moveTo>
                <a:lnTo>
                  <a:pt x="2689928" y="0"/>
                </a:lnTo>
                <a:lnTo>
                  <a:pt x="2689928" y="1649410"/>
                </a:lnTo>
                <a:lnTo>
                  <a:pt x="0" y="1649410"/>
                </a:lnTo>
                <a:lnTo>
                  <a:pt x="0" y="0"/>
                </a:lnTo>
                <a:close/>
              </a:path>
            </a:pathLst>
          </a:custGeom>
          <a:blipFill>
            <a:blip r:embed="rId6">
              <a:extLst>
                <a:ext uri="{96DAC541-7B7A-43D3-8B79-37D633B846F1}">
                  <asvg:svgBlip xmlns:asvg="http://schemas.microsoft.com/office/drawing/2016/SVG/main" r:embed="rId7"/>
                </a:ext>
              </a:extLst>
            </a:blip>
            <a:stretch>
              <a:fillRect l="-74740"/>
            </a:stretch>
          </a:blipFill>
        </p:spPr>
        <p:txBody>
          <a:bodyPr/>
          <a:lstStyle/>
          <a:p>
            <a:endParaRPr lang="vi-VN"/>
          </a:p>
        </p:txBody>
      </p:sp>
      <p:sp>
        <p:nvSpPr>
          <p:cNvPr id="5" name="Freeform 5"/>
          <p:cNvSpPr/>
          <p:nvPr/>
        </p:nvSpPr>
        <p:spPr>
          <a:xfrm rot="8309932" flipV="1">
            <a:off x="7582" y="6646127"/>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Freeform 6"/>
          <p:cNvSpPr/>
          <p:nvPr/>
        </p:nvSpPr>
        <p:spPr>
          <a:xfrm>
            <a:off x="3221849" y="3244468"/>
            <a:ext cx="12135707" cy="5307995"/>
          </a:xfrm>
          <a:custGeom>
            <a:avLst/>
            <a:gdLst/>
            <a:ahLst/>
            <a:cxnLst/>
            <a:rect l="l" t="t" r="r" b="b"/>
            <a:pathLst>
              <a:path w="12135707" h="5307995">
                <a:moveTo>
                  <a:pt x="0" y="0"/>
                </a:moveTo>
                <a:lnTo>
                  <a:pt x="12135707" y="0"/>
                </a:lnTo>
                <a:lnTo>
                  <a:pt x="12135707" y="5307995"/>
                </a:lnTo>
                <a:lnTo>
                  <a:pt x="0" y="5307995"/>
                </a:lnTo>
                <a:lnTo>
                  <a:pt x="0" y="0"/>
                </a:lnTo>
                <a:close/>
              </a:path>
            </a:pathLst>
          </a:custGeom>
          <a:blipFill>
            <a:blip r:embed="rId10"/>
            <a:stretch>
              <a:fillRect/>
            </a:stretch>
          </a:blipFill>
        </p:spPr>
        <p:txBody>
          <a:bodyPr/>
          <a:lstStyle/>
          <a:p>
            <a:endParaRPr lang="vi-VN"/>
          </a:p>
        </p:txBody>
      </p:sp>
      <p:sp>
        <p:nvSpPr>
          <p:cNvPr id="7" name="TextBox 7"/>
          <p:cNvSpPr txBox="1"/>
          <p:nvPr/>
        </p:nvSpPr>
        <p:spPr>
          <a:xfrm>
            <a:off x="4744532" y="696204"/>
            <a:ext cx="9090341" cy="2066399"/>
          </a:xfrm>
          <a:prstGeom prst="rect">
            <a:avLst/>
          </a:prstGeom>
        </p:spPr>
        <p:txBody>
          <a:bodyPr lIns="0" tIns="0" rIns="0" bIns="0" rtlCol="0" anchor="t">
            <a:spAutoFit/>
          </a:bodyPr>
          <a:lstStyle/>
          <a:p>
            <a:pPr algn="ctr">
              <a:lnSpc>
                <a:spcPts val="16828"/>
              </a:lnSpc>
            </a:pPr>
            <a:r>
              <a:rPr lang="en-US" sz="12020">
                <a:solidFill>
                  <a:srgbClr val="726151"/>
                </a:solidFill>
                <a:latin typeface="Roboto Slab"/>
              </a:rPr>
              <a:t>Ví dụ</a:t>
            </a:r>
          </a:p>
        </p:txBody>
      </p:sp>
      <p:sp>
        <p:nvSpPr>
          <p:cNvPr id="11" name="Slide Number Placeholder 10">
            <a:extLst>
              <a:ext uri="{FF2B5EF4-FFF2-40B4-BE49-F238E27FC236}">
                <a16:creationId xmlns:a16="http://schemas.microsoft.com/office/drawing/2014/main" id="{C769A6EF-AF0D-31B7-1890-CF744B9B5A8D}"/>
              </a:ext>
            </a:extLst>
          </p:cNvPr>
          <p:cNvSpPr>
            <a:spLocks noGrp="1"/>
          </p:cNvSpPr>
          <p:nvPr>
            <p:ph type="sldNum" sz="quarter" idx="12"/>
          </p:nvPr>
        </p:nvSpPr>
        <p:spPr>
          <a:xfrm>
            <a:off x="6624293" y="9791700"/>
            <a:ext cx="2133600" cy="365125"/>
          </a:xfrm>
        </p:spPr>
        <p:txBody>
          <a:bodyPr/>
          <a:lstStyle/>
          <a:p>
            <a:fld id="{B6F15528-21DE-4FAA-801E-634DDDAF4B2B}"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2176714" y="-1555083"/>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0" y="5143500"/>
            <a:ext cx="3616776" cy="7883980"/>
          </a:xfrm>
          <a:custGeom>
            <a:avLst/>
            <a:gdLst/>
            <a:ahLst/>
            <a:cxnLst/>
            <a:rect l="l" t="t" r="r" b="b"/>
            <a:pathLst>
              <a:path w="3616776" h="7883980">
                <a:moveTo>
                  <a:pt x="3616776" y="0"/>
                </a:moveTo>
                <a:lnTo>
                  <a:pt x="0" y="0"/>
                </a:lnTo>
                <a:lnTo>
                  <a:pt x="0" y="7883980"/>
                </a:lnTo>
                <a:lnTo>
                  <a:pt x="3616776" y="7883980"/>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4235645" y="3953226"/>
            <a:ext cx="10738764" cy="4326974"/>
          </a:xfrm>
          <a:custGeom>
            <a:avLst/>
            <a:gdLst/>
            <a:ahLst/>
            <a:cxnLst/>
            <a:rect l="l" t="t" r="r" b="b"/>
            <a:pathLst>
              <a:path w="10738764" h="4326974">
                <a:moveTo>
                  <a:pt x="0" y="0"/>
                </a:moveTo>
                <a:lnTo>
                  <a:pt x="10738763" y="0"/>
                </a:lnTo>
                <a:lnTo>
                  <a:pt x="10738763" y="4326975"/>
                </a:lnTo>
                <a:lnTo>
                  <a:pt x="0" y="4326975"/>
                </a:lnTo>
                <a:lnTo>
                  <a:pt x="0" y="0"/>
                </a:lnTo>
                <a:close/>
              </a:path>
            </a:pathLst>
          </a:custGeom>
          <a:blipFill>
            <a:blip r:embed="rId10"/>
            <a:stretch>
              <a:fillRect/>
            </a:stretch>
          </a:blipFill>
        </p:spPr>
        <p:txBody>
          <a:bodyPr/>
          <a:lstStyle/>
          <a:p>
            <a:endParaRPr lang="vi-VN"/>
          </a:p>
        </p:txBody>
      </p:sp>
      <p:sp>
        <p:nvSpPr>
          <p:cNvPr id="8" name="TextBox 8"/>
          <p:cNvSpPr txBox="1"/>
          <p:nvPr/>
        </p:nvSpPr>
        <p:spPr>
          <a:xfrm>
            <a:off x="4899215" y="2296277"/>
            <a:ext cx="7757182" cy="1356660"/>
          </a:xfrm>
          <a:prstGeom prst="rect">
            <a:avLst/>
          </a:prstGeom>
        </p:spPr>
        <p:txBody>
          <a:bodyPr lIns="0" tIns="0" rIns="0" bIns="0" rtlCol="0" anchor="t">
            <a:spAutoFit/>
          </a:bodyPr>
          <a:lstStyle/>
          <a:p>
            <a:pPr algn="ctr">
              <a:lnSpc>
                <a:spcPts val="10007"/>
              </a:lnSpc>
            </a:pPr>
            <a:r>
              <a:rPr lang="en-US" sz="7148">
                <a:solidFill>
                  <a:srgbClr val="726151"/>
                </a:solidFill>
                <a:latin typeface="Absolutely Sharp "/>
              </a:rPr>
              <a:t>Create Account table</a:t>
            </a:r>
          </a:p>
        </p:txBody>
      </p:sp>
      <p:sp>
        <p:nvSpPr>
          <p:cNvPr id="12" name="Slide Number Placeholder 11">
            <a:extLst>
              <a:ext uri="{FF2B5EF4-FFF2-40B4-BE49-F238E27FC236}">
                <a16:creationId xmlns:a16="http://schemas.microsoft.com/office/drawing/2014/main" id="{12761727-BA49-76B8-9B96-8CE6971AB38F}"/>
              </a:ext>
            </a:extLst>
          </p:cNvPr>
          <p:cNvSpPr>
            <a:spLocks noGrp="1"/>
          </p:cNvSpPr>
          <p:nvPr>
            <p:ph type="sldNum" sz="quarter" idx="12"/>
          </p:nvPr>
        </p:nvSpPr>
        <p:spPr>
          <a:xfrm>
            <a:off x="6477000" y="9657892"/>
            <a:ext cx="2133600" cy="365125"/>
          </a:xfrm>
        </p:spPr>
        <p:txBody>
          <a:bodyPr/>
          <a:lstStyle/>
          <a:p>
            <a:fld id="{B6F15528-21DE-4FAA-801E-634DDDAF4B2B}"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2176714" y="-1555083"/>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0" y="5143500"/>
            <a:ext cx="3616776" cy="7883980"/>
          </a:xfrm>
          <a:custGeom>
            <a:avLst/>
            <a:gdLst/>
            <a:ahLst/>
            <a:cxnLst/>
            <a:rect l="l" t="t" r="r" b="b"/>
            <a:pathLst>
              <a:path w="3616776" h="7883980">
                <a:moveTo>
                  <a:pt x="3616776" y="0"/>
                </a:moveTo>
                <a:lnTo>
                  <a:pt x="0" y="0"/>
                </a:lnTo>
                <a:lnTo>
                  <a:pt x="0" y="7883980"/>
                </a:lnTo>
                <a:lnTo>
                  <a:pt x="3616776" y="7883980"/>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3856459" y="4005418"/>
            <a:ext cx="11827826" cy="4473113"/>
          </a:xfrm>
          <a:custGeom>
            <a:avLst/>
            <a:gdLst/>
            <a:ahLst/>
            <a:cxnLst/>
            <a:rect l="l" t="t" r="r" b="b"/>
            <a:pathLst>
              <a:path w="11827826" h="4473113">
                <a:moveTo>
                  <a:pt x="0" y="0"/>
                </a:moveTo>
                <a:lnTo>
                  <a:pt x="11827826" y="0"/>
                </a:lnTo>
                <a:lnTo>
                  <a:pt x="11827826" y="4473113"/>
                </a:lnTo>
                <a:lnTo>
                  <a:pt x="0" y="4473113"/>
                </a:lnTo>
                <a:lnTo>
                  <a:pt x="0" y="0"/>
                </a:lnTo>
                <a:close/>
              </a:path>
            </a:pathLst>
          </a:custGeom>
          <a:blipFill>
            <a:blip r:embed="rId10"/>
            <a:stretch>
              <a:fillRect/>
            </a:stretch>
          </a:blipFill>
        </p:spPr>
        <p:txBody>
          <a:bodyPr/>
          <a:lstStyle/>
          <a:p>
            <a:endParaRPr lang="vi-VN"/>
          </a:p>
        </p:txBody>
      </p:sp>
      <p:sp>
        <p:nvSpPr>
          <p:cNvPr id="8" name="TextBox 8"/>
          <p:cNvSpPr txBox="1"/>
          <p:nvPr/>
        </p:nvSpPr>
        <p:spPr>
          <a:xfrm>
            <a:off x="4899215" y="2296277"/>
            <a:ext cx="7757182" cy="1356660"/>
          </a:xfrm>
          <a:prstGeom prst="rect">
            <a:avLst/>
          </a:prstGeom>
        </p:spPr>
        <p:txBody>
          <a:bodyPr lIns="0" tIns="0" rIns="0" bIns="0" rtlCol="0" anchor="t">
            <a:spAutoFit/>
          </a:bodyPr>
          <a:lstStyle/>
          <a:p>
            <a:pPr algn="ctr">
              <a:lnSpc>
                <a:spcPts val="10007"/>
              </a:lnSpc>
            </a:pPr>
            <a:r>
              <a:rPr lang="en-US" sz="7148">
                <a:solidFill>
                  <a:srgbClr val="726151"/>
                </a:solidFill>
                <a:latin typeface="Absolutely Sharp "/>
              </a:rPr>
              <a:t>Create User_Infor table</a:t>
            </a:r>
          </a:p>
        </p:txBody>
      </p:sp>
      <p:sp>
        <p:nvSpPr>
          <p:cNvPr id="12" name="Slide Number Placeholder 11">
            <a:extLst>
              <a:ext uri="{FF2B5EF4-FFF2-40B4-BE49-F238E27FC236}">
                <a16:creationId xmlns:a16="http://schemas.microsoft.com/office/drawing/2014/main" id="{77E92049-0C31-7258-18B9-A43D6D4FC554}"/>
              </a:ext>
            </a:extLst>
          </p:cNvPr>
          <p:cNvSpPr>
            <a:spLocks noGrp="1"/>
          </p:cNvSpPr>
          <p:nvPr>
            <p:ph type="sldNum" sz="quarter" idx="12"/>
          </p:nvPr>
        </p:nvSpPr>
        <p:spPr>
          <a:xfrm>
            <a:off x="6644206" y="9670603"/>
            <a:ext cx="2133600" cy="365125"/>
          </a:xfrm>
        </p:spPr>
        <p:txBody>
          <a:bodyPr/>
          <a:lstStyle/>
          <a:p>
            <a:fld id="{B6F15528-21DE-4FAA-801E-634DDDAF4B2B}"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1279815">
            <a:off x="16479612" y="1697"/>
            <a:ext cx="3616776" cy="7883980"/>
          </a:xfrm>
          <a:custGeom>
            <a:avLst/>
            <a:gdLst/>
            <a:ahLst/>
            <a:cxnLst/>
            <a:rect l="l" t="t" r="r" b="b"/>
            <a:pathLst>
              <a:path w="3616776" h="7883980">
                <a:moveTo>
                  <a:pt x="0" y="0"/>
                </a:moveTo>
                <a:lnTo>
                  <a:pt x="3616776" y="0"/>
                </a:lnTo>
                <a:lnTo>
                  <a:pt x="3616776" y="7883980"/>
                </a:lnTo>
                <a:lnTo>
                  <a:pt x="0" y="7883980"/>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014169" y="6326281"/>
            <a:ext cx="6493940" cy="6529555"/>
          </a:xfrm>
          <a:custGeom>
            <a:avLst/>
            <a:gdLst/>
            <a:ahLst/>
            <a:cxnLst/>
            <a:rect l="l" t="t" r="r" b="b"/>
            <a:pathLst>
              <a:path w="6493940" h="6529555">
                <a:moveTo>
                  <a:pt x="0" y="0"/>
                </a:moveTo>
                <a:lnTo>
                  <a:pt x="6493939" y="0"/>
                </a:lnTo>
                <a:lnTo>
                  <a:pt x="6493939" y="6529555"/>
                </a:lnTo>
                <a:lnTo>
                  <a:pt x="0" y="6529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4368370">
            <a:off x="-636901" y="4079291"/>
            <a:ext cx="2689927" cy="1649410"/>
          </a:xfrm>
          <a:custGeom>
            <a:avLst/>
            <a:gdLst/>
            <a:ahLst/>
            <a:cxnLst/>
            <a:rect l="l" t="t" r="r" b="b"/>
            <a:pathLst>
              <a:path w="2689927" h="1649410">
                <a:moveTo>
                  <a:pt x="0" y="0"/>
                </a:moveTo>
                <a:lnTo>
                  <a:pt x="2689928" y="0"/>
                </a:lnTo>
                <a:lnTo>
                  <a:pt x="2689928" y="1649410"/>
                </a:lnTo>
                <a:lnTo>
                  <a:pt x="0" y="1649410"/>
                </a:lnTo>
                <a:lnTo>
                  <a:pt x="0" y="0"/>
                </a:lnTo>
                <a:close/>
              </a:path>
            </a:pathLst>
          </a:custGeom>
          <a:blipFill>
            <a:blip r:embed="rId6">
              <a:extLst>
                <a:ext uri="{96DAC541-7B7A-43D3-8B79-37D633B846F1}">
                  <asvg:svgBlip xmlns:asvg="http://schemas.microsoft.com/office/drawing/2016/SVG/main" r:embed="rId7"/>
                </a:ext>
              </a:extLst>
            </a:blip>
            <a:stretch>
              <a:fillRect l="-74740"/>
            </a:stretch>
          </a:blipFill>
        </p:spPr>
        <p:txBody>
          <a:bodyPr/>
          <a:lstStyle/>
          <a:p>
            <a:endParaRPr lang="vi-VN"/>
          </a:p>
        </p:txBody>
      </p:sp>
      <p:sp>
        <p:nvSpPr>
          <p:cNvPr id="5" name="Freeform 5"/>
          <p:cNvSpPr/>
          <p:nvPr/>
        </p:nvSpPr>
        <p:spPr>
          <a:xfrm rot="8309932" flipV="1">
            <a:off x="7582" y="6646127"/>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Freeform 6"/>
          <p:cNvSpPr/>
          <p:nvPr/>
        </p:nvSpPr>
        <p:spPr>
          <a:xfrm>
            <a:off x="2955605" y="3375351"/>
            <a:ext cx="12376790" cy="6480937"/>
          </a:xfrm>
          <a:custGeom>
            <a:avLst/>
            <a:gdLst/>
            <a:ahLst/>
            <a:cxnLst/>
            <a:rect l="l" t="t" r="r" b="b"/>
            <a:pathLst>
              <a:path w="12376790" h="6480937">
                <a:moveTo>
                  <a:pt x="0" y="0"/>
                </a:moveTo>
                <a:lnTo>
                  <a:pt x="12376790" y="0"/>
                </a:lnTo>
                <a:lnTo>
                  <a:pt x="12376790" y="6480937"/>
                </a:lnTo>
                <a:lnTo>
                  <a:pt x="0" y="64809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7" name="Freeform 7"/>
          <p:cNvSpPr/>
          <p:nvPr/>
        </p:nvSpPr>
        <p:spPr>
          <a:xfrm>
            <a:off x="4909032" y="3943687"/>
            <a:ext cx="8888821" cy="5158346"/>
          </a:xfrm>
          <a:custGeom>
            <a:avLst/>
            <a:gdLst/>
            <a:ahLst/>
            <a:cxnLst/>
            <a:rect l="l" t="t" r="r" b="b"/>
            <a:pathLst>
              <a:path w="8888821" h="5158346">
                <a:moveTo>
                  <a:pt x="0" y="0"/>
                </a:moveTo>
                <a:lnTo>
                  <a:pt x="8888822" y="0"/>
                </a:lnTo>
                <a:lnTo>
                  <a:pt x="8888822" y="5158346"/>
                </a:lnTo>
                <a:lnTo>
                  <a:pt x="0" y="5158346"/>
                </a:lnTo>
                <a:lnTo>
                  <a:pt x="0" y="0"/>
                </a:lnTo>
                <a:close/>
              </a:path>
            </a:pathLst>
          </a:custGeom>
          <a:blipFill>
            <a:blip r:embed="rId12"/>
            <a:stretch>
              <a:fillRect/>
            </a:stretch>
          </a:blipFill>
        </p:spPr>
        <p:txBody>
          <a:bodyPr/>
          <a:lstStyle/>
          <a:p>
            <a:endParaRPr lang="vi-VN"/>
          </a:p>
        </p:txBody>
      </p:sp>
      <p:sp>
        <p:nvSpPr>
          <p:cNvPr id="8" name="TextBox 8"/>
          <p:cNvSpPr txBox="1"/>
          <p:nvPr/>
        </p:nvSpPr>
        <p:spPr>
          <a:xfrm>
            <a:off x="4008560" y="590550"/>
            <a:ext cx="10837326" cy="2159224"/>
          </a:xfrm>
          <a:prstGeom prst="rect">
            <a:avLst/>
          </a:prstGeom>
        </p:spPr>
        <p:txBody>
          <a:bodyPr lIns="0" tIns="0" rIns="0" bIns="0" rtlCol="0" anchor="t">
            <a:spAutoFit/>
          </a:bodyPr>
          <a:lstStyle/>
          <a:p>
            <a:pPr algn="ctr">
              <a:lnSpc>
                <a:spcPts val="15833"/>
              </a:lnSpc>
            </a:pPr>
            <a:r>
              <a:rPr lang="en-US" sz="11309">
                <a:solidFill>
                  <a:srgbClr val="726151"/>
                </a:solidFill>
                <a:latin typeface="Absolutely Sharp "/>
              </a:rPr>
              <a:t>MySQL in ExpressJS</a:t>
            </a:r>
          </a:p>
        </p:txBody>
      </p:sp>
      <p:sp>
        <p:nvSpPr>
          <p:cNvPr id="12" name="Slide Number Placeholder 11">
            <a:extLst>
              <a:ext uri="{FF2B5EF4-FFF2-40B4-BE49-F238E27FC236}">
                <a16:creationId xmlns:a16="http://schemas.microsoft.com/office/drawing/2014/main" id="{E755C602-8419-A3B5-D3DB-0373E999916F}"/>
              </a:ext>
            </a:extLst>
          </p:cNvPr>
          <p:cNvSpPr>
            <a:spLocks noGrp="1"/>
          </p:cNvSpPr>
          <p:nvPr>
            <p:ph type="sldNum" sz="quarter" idx="12"/>
          </p:nvPr>
        </p:nvSpPr>
        <p:spPr>
          <a:xfrm>
            <a:off x="6675866" y="9856288"/>
            <a:ext cx="2133600" cy="365125"/>
          </a:xfrm>
        </p:spPr>
        <p:txBody>
          <a:bodyPr/>
          <a:lstStyle/>
          <a:p>
            <a:fld id="{B6F15528-21DE-4FAA-801E-634DDDAF4B2B}"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9476746" y="4926616"/>
            <a:ext cx="5615293" cy="2601595"/>
          </a:xfrm>
          <a:prstGeom prst="rect">
            <a:avLst/>
          </a:prstGeom>
        </p:spPr>
        <p:txBody>
          <a:bodyPr lIns="0" tIns="0" rIns="0" bIns="0" rtlCol="0" anchor="t">
            <a:spAutoFit/>
          </a:bodyPr>
          <a:lstStyle/>
          <a:p>
            <a:pPr algn="ctr">
              <a:lnSpc>
                <a:spcPts val="5179"/>
              </a:lnSpc>
            </a:pPr>
            <a:r>
              <a:rPr lang="en-US" sz="3699">
                <a:solidFill>
                  <a:srgbClr val="726151"/>
                </a:solidFill>
                <a:latin typeface="Roboto Bold"/>
              </a:rPr>
              <a:t>SELECT</a:t>
            </a:r>
            <a:r>
              <a:rPr lang="en-US" sz="3699">
                <a:solidFill>
                  <a:srgbClr val="726151"/>
                </a:solidFill>
                <a:latin typeface="Roboto"/>
              </a:rPr>
              <a:t> các bản ghi từ bảng user_infor khi </a:t>
            </a:r>
            <a:r>
              <a:rPr lang="en-US" sz="3699">
                <a:solidFill>
                  <a:srgbClr val="726151"/>
                </a:solidFill>
                <a:latin typeface="Roboto Bold"/>
              </a:rPr>
              <a:t>user_id</a:t>
            </a:r>
            <a:r>
              <a:rPr lang="en-US" sz="3699">
                <a:solidFill>
                  <a:srgbClr val="726151"/>
                </a:solidFill>
                <a:latin typeface="Roboto"/>
              </a:rPr>
              <a:t> bằng giá trị được chỉ định “</a:t>
            </a:r>
            <a:r>
              <a:rPr lang="en-US" sz="3699">
                <a:solidFill>
                  <a:srgbClr val="726151"/>
                </a:solidFill>
                <a:latin typeface="Roboto Bold"/>
              </a:rPr>
              <a:t>userId</a:t>
            </a:r>
            <a:r>
              <a:rPr lang="en-US" sz="3699">
                <a:solidFill>
                  <a:srgbClr val="726151"/>
                </a:solidFill>
                <a:latin typeface="Roboto"/>
              </a:rPr>
              <a:t>”</a:t>
            </a:r>
          </a:p>
        </p:txBody>
      </p:sp>
      <p:sp>
        <p:nvSpPr>
          <p:cNvPr id="3" name="Freeform 3"/>
          <p:cNvSpPr/>
          <p:nvPr/>
        </p:nvSpPr>
        <p:spPr>
          <a:xfrm>
            <a:off x="-1699183" y="-1162878"/>
            <a:ext cx="5114585" cy="5142635"/>
          </a:xfrm>
          <a:custGeom>
            <a:avLst/>
            <a:gdLst/>
            <a:ahLst/>
            <a:cxnLst/>
            <a:rect l="l" t="t" r="r" b="b"/>
            <a:pathLst>
              <a:path w="5114585" h="5142635">
                <a:moveTo>
                  <a:pt x="0" y="0"/>
                </a:moveTo>
                <a:lnTo>
                  <a:pt x="5114584" y="0"/>
                </a:lnTo>
                <a:lnTo>
                  <a:pt x="5114584" y="5142636"/>
                </a:lnTo>
                <a:lnTo>
                  <a:pt x="0" y="51426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367110" y="330677"/>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flipH="1">
            <a:off x="2406504" y="568489"/>
            <a:ext cx="2909455" cy="1433568"/>
          </a:xfrm>
          <a:custGeom>
            <a:avLst/>
            <a:gdLst/>
            <a:ahLst/>
            <a:cxnLst/>
            <a:rect l="l" t="t" r="r" b="b"/>
            <a:pathLst>
              <a:path w="2909455" h="1433568">
                <a:moveTo>
                  <a:pt x="2909455" y="0"/>
                </a:moveTo>
                <a:lnTo>
                  <a:pt x="0" y="0"/>
                </a:lnTo>
                <a:lnTo>
                  <a:pt x="0" y="1433568"/>
                </a:lnTo>
                <a:lnTo>
                  <a:pt x="2909455" y="1433568"/>
                </a:lnTo>
                <a:lnTo>
                  <a:pt x="290945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a:off x="14978457" y="3979758"/>
            <a:ext cx="3616776" cy="7883980"/>
          </a:xfrm>
          <a:custGeom>
            <a:avLst/>
            <a:gdLst/>
            <a:ahLst/>
            <a:cxnLst/>
            <a:rect l="l" t="t" r="r" b="b"/>
            <a:pathLst>
              <a:path w="3616776" h="7883980">
                <a:moveTo>
                  <a:pt x="0" y="0"/>
                </a:moveTo>
                <a:lnTo>
                  <a:pt x="3616776" y="0"/>
                </a:lnTo>
                <a:lnTo>
                  <a:pt x="3616776" y="7883979"/>
                </a:lnTo>
                <a:lnTo>
                  <a:pt x="0" y="7883979"/>
                </a:lnTo>
                <a:lnTo>
                  <a:pt x="0"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599481" y="4189730"/>
            <a:ext cx="8388212" cy="4483677"/>
          </a:xfrm>
          <a:custGeom>
            <a:avLst/>
            <a:gdLst/>
            <a:ahLst/>
            <a:cxnLst/>
            <a:rect l="l" t="t" r="r" b="b"/>
            <a:pathLst>
              <a:path w="8388212" h="4483677">
                <a:moveTo>
                  <a:pt x="0" y="0"/>
                </a:moveTo>
                <a:lnTo>
                  <a:pt x="8388212" y="0"/>
                </a:lnTo>
                <a:lnTo>
                  <a:pt x="8388212" y="4483676"/>
                </a:lnTo>
                <a:lnTo>
                  <a:pt x="0" y="4483676"/>
                </a:lnTo>
                <a:lnTo>
                  <a:pt x="0" y="0"/>
                </a:lnTo>
                <a:close/>
              </a:path>
            </a:pathLst>
          </a:custGeom>
          <a:blipFill>
            <a:blip r:embed="rId10"/>
            <a:stretch>
              <a:fillRect/>
            </a:stretch>
          </a:blipFill>
        </p:spPr>
        <p:txBody>
          <a:bodyPr/>
          <a:lstStyle/>
          <a:p>
            <a:endParaRPr lang="vi-VN"/>
          </a:p>
        </p:txBody>
      </p:sp>
      <p:sp>
        <p:nvSpPr>
          <p:cNvPr id="8" name="TextBox 8"/>
          <p:cNvSpPr txBox="1"/>
          <p:nvPr/>
        </p:nvSpPr>
        <p:spPr>
          <a:xfrm>
            <a:off x="4596723" y="610565"/>
            <a:ext cx="9094554" cy="2663824"/>
          </a:xfrm>
          <a:prstGeom prst="rect">
            <a:avLst/>
          </a:prstGeom>
        </p:spPr>
        <p:txBody>
          <a:bodyPr lIns="0" tIns="0" rIns="0" bIns="0" rtlCol="0" anchor="t">
            <a:spAutoFit/>
          </a:bodyPr>
          <a:lstStyle/>
          <a:p>
            <a:pPr algn="ctr">
              <a:lnSpc>
                <a:spcPts val="19600"/>
              </a:lnSpc>
            </a:pPr>
            <a:r>
              <a:rPr lang="en-US" sz="14000">
                <a:solidFill>
                  <a:srgbClr val="726151"/>
                </a:solidFill>
                <a:latin typeface="Absolutely Sharp "/>
              </a:rPr>
              <a:t>Usage</a:t>
            </a:r>
          </a:p>
        </p:txBody>
      </p:sp>
      <p:sp>
        <p:nvSpPr>
          <p:cNvPr id="12" name="Slide Number Placeholder 11">
            <a:extLst>
              <a:ext uri="{FF2B5EF4-FFF2-40B4-BE49-F238E27FC236}">
                <a16:creationId xmlns:a16="http://schemas.microsoft.com/office/drawing/2014/main" id="{E7FE0F0A-8B76-FD41-AB08-EAE5F4EA8C71}"/>
              </a:ext>
            </a:extLst>
          </p:cNvPr>
          <p:cNvSpPr>
            <a:spLocks noGrp="1"/>
          </p:cNvSpPr>
          <p:nvPr>
            <p:ph type="sldNum" sz="quarter" idx="12"/>
          </p:nvPr>
        </p:nvSpPr>
        <p:spPr>
          <a:xfrm>
            <a:off x="6553200" y="9603657"/>
            <a:ext cx="2133600" cy="365125"/>
          </a:xfrm>
        </p:spPr>
        <p:txBody>
          <a:bodyPr/>
          <a:lstStyle/>
          <a:p>
            <a:fld id="{B6F15528-21DE-4FAA-801E-634DDDAF4B2B}"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9640033" y="5076825"/>
            <a:ext cx="5615293" cy="1944370"/>
          </a:xfrm>
          <a:prstGeom prst="rect">
            <a:avLst/>
          </a:prstGeom>
        </p:spPr>
        <p:txBody>
          <a:bodyPr lIns="0" tIns="0" rIns="0" bIns="0" rtlCol="0" anchor="t">
            <a:spAutoFit/>
          </a:bodyPr>
          <a:lstStyle/>
          <a:p>
            <a:pPr algn="ctr">
              <a:lnSpc>
                <a:spcPts val="5179"/>
              </a:lnSpc>
            </a:pPr>
            <a:r>
              <a:rPr lang="en-US" sz="3699">
                <a:solidFill>
                  <a:srgbClr val="726151"/>
                </a:solidFill>
                <a:latin typeface="Roboto Bold"/>
              </a:rPr>
              <a:t>INSERT </a:t>
            </a:r>
            <a:r>
              <a:rPr lang="en-US" sz="3699">
                <a:solidFill>
                  <a:srgbClr val="726151"/>
                </a:solidFill>
                <a:latin typeface="Roboto"/>
              </a:rPr>
              <a:t>bản ghi vào bảng </a:t>
            </a:r>
            <a:r>
              <a:rPr lang="en-US" sz="3699">
                <a:solidFill>
                  <a:srgbClr val="726151"/>
                </a:solidFill>
                <a:latin typeface="Roboto Bold"/>
              </a:rPr>
              <a:t>Account</a:t>
            </a:r>
            <a:r>
              <a:rPr lang="en-US" sz="3699">
                <a:solidFill>
                  <a:srgbClr val="726151"/>
                </a:solidFill>
                <a:latin typeface="Roboto"/>
              </a:rPr>
              <a:t> tập giá trị </a:t>
            </a:r>
            <a:r>
              <a:rPr lang="en-US" sz="3699">
                <a:solidFill>
                  <a:srgbClr val="726151"/>
                </a:solidFill>
                <a:latin typeface="Roboto Bold"/>
              </a:rPr>
              <a:t>(username, password)</a:t>
            </a:r>
          </a:p>
        </p:txBody>
      </p:sp>
      <p:sp>
        <p:nvSpPr>
          <p:cNvPr id="3" name="Freeform 3"/>
          <p:cNvSpPr/>
          <p:nvPr/>
        </p:nvSpPr>
        <p:spPr>
          <a:xfrm>
            <a:off x="-1699183" y="-1162878"/>
            <a:ext cx="5114585" cy="5142635"/>
          </a:xfrm>
          <a:custGeom>
            <a:avLst/>
            <a:gdLst/>
            <a:ahLst/>
            <a:cxnLst/>
            <a:rect l="l" t="t" r="r" b="b"/>
            <a:pathLst>
              <a:path w="5114585" h="5142635">
                <a:moveTo>
                  <a:pt x="0" y="0"/>
                </a:moveTo>
                <a:lnTo>
                  <a:pt x="5114584" y="0"/>
                </a:lnTo>
                <a:lnTo>
                  <a:pt x="5114584" y="5142636"/>
                </a:lnTo>
                <a:lnTo>
                  <a:pt x="0" y="51426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367110" y="330677"/>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flipH="1">
            <a:off x="2406504" y="568489"/>
            <a:ext cx="2909455" cy="1433568"/>
          </a:xfrm>
          <a:custGeom>
            <a:avLst/>
            <a:gdLst/>
            <a:ahLst/>
            <a:cxnLst/>
            <a:rect l="l" t="t" r="r" b="b"/>
            <a:pathLst>
              <a:path w="2909455" h="1433568">
                <a:moveTo>
                  <a:pt x="2909455" y="0"/>
                </a:moveTo>
                <a:lnTo>
                  <a:pt x="0" y="0"/>
                </a:lnTo>
                <a:lnTo>
                  <a:pt x="0" y="1433568"/>
                </a:lnTo>
                <a:lnTo>
                  <a:pt x="2909455" y="1433568"/>
                </a:lnTo>
                <a:lnTo>
                  <a:pt x="290945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a:off x="14978457" y="3979758"/>
            <a:ext cx="3616776" cy="7883980"/>
          </a:xfrm>
          <a:custGeom>
            <a:avLst/>
            <a:gdLst/>
            <a:ahLst/>
            <a:cxnLst/>
            <a:rect l="l" t="t" r="r" b="b"/>
            <a:pathLst>
              <a:path w="3616776" h="7883980">
                <a:moveTo>
                  <a:pt x="0" y="0"/>
                </a:moveTo>
                <a:lnTo>
                  <a:pt x="3616776" y="0"/>
                </a:lnTo>
                <a:lnTo>
                  <a:pt x="3616776" y="7883979"/>
                </a:lnTo>
                <a:lnTo>
                  <a:pt x="0" y="7883979"/>
                </a:lnTo>
                <a:lnTo>
                  <a:pt x="0"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728754" y="4372033"/>
            <a:ext cx="8613323" cy="3766536"/>
          </a:xfrm>
          <a:custGeom>
            <a:avLst/>
            <a:gdLst/>
            <a:ahLst/>
            <a:cxnLst/>
            <a:rect l="l" t="t" r="r" b="b"/>
            <a:pathLst>
              <a:path w="8613323" h="3766536">
                <a:moveTo>
                  <a:pt x="0" y="0"/>
                </a:moveTo>
                <a:lnTo>
                  <a:pt x="8613322" y="0"/>
                </a:lnTo>
                <a:lnTo>
                  <a:pt x="8613322" y="3766537"/>
                </a:lnTo>
                <a:lnTo>
                  <a:pt x="0" y="3766537"/>
                </a:lnTo>
                <a:lnTo>
                  <a:pt x="0" y="0"/>
                </a:lnTo>
                <a:close/>
              </a:path>
            </a:pathLst>
          </a:custGeom>
          <a:blipFill>
            <a:blip r:embed="rId10"/>
            <a:stretch>
              <a:fillRect/>
            </a:stretch>
          </a:blipFill>
        </p:spPr>
        <p:txBody>
          <a:bodyPr/>
          <a:lstStyle/>
          <a:p>
            <a:endParaRPr lang="vi-VN"/>
          </a:p>
        </p:txBody>
      </p:sp>
      <p:sp>
        <p:nvSpPr>
          <p:cNvPr id="8" name="TextBox 8"/>
          <p:cNvSpPr txBox="1"/>
          <p:nvPr/>
        </p:nvSpPr>
        <p:spPr>
          <a:xfrm>
            <a:off x="4596723" y="610565"/>
            <a:ext cx="9094554" cy="2663824"/>
          </a:xfrm>
          <a:prstGeom prst="rect">
            <a:avLst/>
          </a:prstGeom>
        </p:spPr>
        <p:txBody>
          <a:bodyPr lIns="0" tIns="0" rIns="0" bIns="0" rtlCol="0" anchor="t">
            <a:spAutoFit/>
          </a:bodyPr>
          <a:lstStyle/>
          <a:p>
            <a:pPr algn="ctr">
              <a:lnSpc>
                <a:spcPts val="19600"/>
              </a:lnSpc>
            </a:pPr>
            <a:r>
              <a:rPr lang="en-US" sz="14000">
                <a:solidFill>
                  <a:srgbClr val="726151"/>
                </a:solidFill>
                <a:latin typeface="Absolutely Sharp "/>
              </a:rPr>
              <a:t>Usage</a:t>
            </a:r>
          </a:p>
        </p:txBody>
      </p:sp>
      <p:sp>
        <p:nvSpPr>
          <p:cNvPr id="12" name="Slide Number Placeholder 11">
            <a:extLst>
              <a:ext uri="{FF2B5EF4-FFF2-40B4-BE49-F238E27FC236}">
                <a16:creationId xmlns:a16="http://schemas.microsoft.com/office/drawing/2014/main" id="{BB7F1221-DF16-784A-EC4D-AFDE180ADB70}"/>
              </a:ext>
            </a:extLst>
          </p:cNvPr>
          <p:cNvSpPr>
            <a:spLocks noGrp="1"/>
          </p:cNvSpPr>
          <p:nvPr>
            <p:ph type="sldNum" sz="quarter" idx="12"/>
          </p:nvPr>
        </p:nvSpPr>
        <p:spPr>
          <a:xfrm>
            <a:off x="6858000" y="9676435"/>
            <a:ext cx="2133600" cy="365125"/>
          </a:xfrm>
        </p:spPr>
        <p:txBody>
          <a:bodyPr/>
          <a:lstStyle/>
          <a:p>
            <a:fld id="{B6F15528-21DE-4FAA-801E-634DDDAF4B2B}"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H="1">
            <a:off x="-779688" y="5143500"/>
            <a:ext cx="3616776" cy="7883980"/>
          </a:xfrm>
          <a:custGeom>
            <a:avLst/>
            <a:gdLst/>
            <a:ahLst/>
            <a:cxnLst/>
            <a:rect l="l" t="t" r="r" b="b"/>
            <a:pathLst>
              <a:path w="3616776" h="7883980">
                <a:moveTo>
                  <a:pt x="3616776" y="0"/>
                </a:moveTo>
                <a:lnTo>
                  <a:pt x="0" y="0"/>
                </a:lnTo>
                <a:lnTo>
                  <a:pt x="0" y="7883980"/>
                </a:lnTo>
                <a:lnTo>
                  <a:pt x="3616776" y="7883980"/>
                </a:lnTo>
                <a:lnTo>
                  <a:pt x="3616776"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3" name="Freeform 3"/>
          <p:cNvSpPr/>
          <p:nvPr/>
        </p:nvSpPr>
        <p:spPr>
          <a:xfrm rot="-10800000">
            <a:off x="-1039486" y="-1321993"/>
            <a:ext cx="5114585" cy="5142635"/>
          </a:xfrm>
          <a:custGeom>
            <a:avLst/>
            <a:gdLst/>
            <a:ahLst/>
            <a:cxnLst/>
            <a:rect l="l" t="t" r="r" b="b"/>
            <a:pathLst>
              <a:path w="5114585" h="5142635">
                <a:moveTo>
                  <a:pt x="0" y="0"/>
                </a:moveTo>
                <a:lnTo>
                  <a:pt x="5114585" y="0"/>
                </a:lnTo>
                <a:lnTo>
                  <a:pt x="5114585" y="5142635"/>
                </a:lnTo>
                <a:lnTo>
                  <a:pt x="0" y="5142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4" name="Freeform 4"/>
          <p:cNvSpPr/>
          <p:nvPr/>
        </p:nvSpPr>
        <p:spPr>
          <a:xfrm rot="-10800000" flipV="1">
            <a:off x="753760" y="-1555083"/>
            <a:ext cx="2450438" cy="4185866"/>
          </a:xfrm>
          <a:custGeom>
            <a:avLst/>
            <a:gdLst/>
            <a:ahLst/>
            <a:cxnLst/>
            <a:rect l="l" t="t" r="r" b="b"/>
            <a:pathLst>
              <a:path w="2450438" h="4185866">
                <a:moveTo>
                  <a:pt x="0" y="4185865"/>
                </a:moveTo>
                <a:lnTo>
                  <a:pt x="2450438" y="4185865"/>
                </a:lnTo>
                <a:lnTo>
                  <a:pt x="2450438" y="0"/>
                </a:lnTo>
                <a:lnTo>
                  <a:pt x="0" y="0"/>
                </a:lnTo>
                <a:lnTo>
                  <a:pt x="0" y="4185865"/>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5" name="Freeform 5"/>
          <p:cNvSpPr/>
          <p:nvPr/>
        </p:nvSpPr>
        <p:spPr>
          <a:xfrm rot="-9955212">
            <a:off x="3204198" y="532540"/>
            <a:ext cx="2909455" cy="1433568"/>
          </a:xfrm>
          <a:custGeom>
            <a:avLst/>
            <a:gdLst/>
            <a:ahLst/>
            <a:cxnLst/>
            <a:rect l="l" t="t" r="r" b="b"/>
            <a:pathLst>
              <a:path w="2909455" h="1433568">
                <a:moveTo>
                  <a:pt x="0" y="0"/>
                </a:moveTo>
                <a:lnTo>
                  <a:pt x="2909454" y="0"/>
                </a:lnTo>
                <a:lnTo>
                  <a:pt x="2909454" y="1433568"/>
                </a:lnTo>
                <a:lnTo>
                  <a:pt x="0" y="14335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6" name="Freeform 6"/>
          <p:cNvSpPr/>
          <p:nvPr/>
        </p:nvSpPr>
        <p:spPr>
          <a:xfrm rot="-5400000">
            <a:off x="13869895" y="6157860"/>
            <a:ext cx="6493940" cy="6529555"/>
          </a:xfrm>
          <a:custGeom>
            <a:avLst/>
            <a:gdLst/>
            <a:ahLst/>
            <a:cxnLst/>
            <a:rect l="l" t="t" r="r" b="b"/>
            <a:pathLst>
              <a:path w="6493940" h="6529555">
                <a:moveTo>
                  <a:pt x="0" y="0"/>
                </a:moveTo>
                <a:lnTo>
                  <a:pt x="6493939" y="0"/>
                </a:lnTo>
                <a:lnTo>
                  <a:pt x="6493939" y="6529555"/>
                </a:lnTo>
                <a:lnTo>
                  <a:pt x="0" y="65295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7" name="Freeform 7"/>
          <p:cNvSpPr/>
          <p:nvPr/>
        </p:nvSpPr>
        <p:spPr>
          <a:xfrm rot="-1031629">
            <a:off x="14076378" y="6833542"/>
            <a:ext cx="4700392" cy="1649410"/>
          </a:xfrm>
          <a:custGeom>
            <a:avLst/>
            <a:gdLst/>
            <a:ahLst/>
            <a:cxnLst/>
            <a:rect l="l" t="t" r="r" b="b"/>
            <a:pathLst>
              <a:path w="4700392" h="1649410">
                <a:moveTo>
                  <a:pt x="0" y="0"/>
                </a:moveTo>
                <a:lnTo>
                  <a:pt x="4700392" y="0"/>
                </a:lnTo>
                <a:lnTo>
                  <a:pt x="4700392" y="1649411"/>
                </a:lnTo>
                <a:lnTo>
                  <a:pt x="0" y="16494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8" name="Freeform 8"/>
          <p:cNvSpPr/>
          <p:nvPr/>
        </p:nvSpPr>
        <p:spPr>
          <a:xfrm rot="2909932" flipV="1">
            <a:off x="16777063" y="7194684"/>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9" name="Freeform 9"/>
          <p:cNvSpPr/>
          <p:nvPr/>
        </p:nvSpPr>
        <p:spPr>
          <a:xfrm rot="-1277720">
            <a:off x="16398988" y="-143677"/>
            <a:ext cx="3637262" cy="7928637"/>
          </a:xfrm>
          <a:custGeom>
            <a:avLst/>
            <a:gdLst/>
            <a:ahLst/>
            <a:cxnLst/>
            <a:rect l="l" t="t" r="r" b="b"/>
            <a:pathLst>
              <a:path w="3637262" h="7928637">
                <a:moveTo>
                  <a:pt x="0" y="0"/>
                </a:moveTo>
                <a:lnTo>
                  <a:pt x="3637262" y="0"/>
                </a:lnTo>
                <a:lnTo>
                  <a:pt x="3637262" y="7928637"/>
                </a:lnTo>
                <a:lnTo>
                  <a:pt x="0" y="7928637"/>
                </a:lnTo>
                <a:lnTo>
                  <a:pt x="0"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txBody>
          <a:bodyPr/>
          <a:lstStyle/>
          <a:p>
            <a:endParaRPr lang="vi-VN"/>
          </a:p>
        </p:txBody>
      </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rcRect/>
          <a:stretch>
            <a:fillRect/>
          </a:stretch>
        </p:blipFill>
        <p:spPr>
          <a:xfrm>
            <a:off x="1840230" y="1726380"/>
            <a:ext cx="14607540" cy="8229600"/>
          </a:xfrm>
          <a:prstGeom prst="rect">
            <a:avLst/>
          </a:prstGeom>
        </p:spPr>
      </p:pic>
      <p:sp>
        <p:nvSpPr>
          <p:cNvPr id="11" name="TextBox 11"/>
          <p:cNvSpPr txBox="1"/>
          <p:nvPr/>
        </p:nvSpPr>
        <p:spPr>
          <a:xfrm>
            <a:off x="1234985" y="-157664"/>
            <a:ext cx="6458063" cy="1478411"/>
          </a:xfrm>
          <a:prstGeom prst="rect">
            <a:avLst/>
          </a:prstGeom>
        </p:spPr>
        <p:txBody>
          <a:bodyPr lIns="0" tIns="0" rIns="0" bIns="0" rtlCol="0" anchor="t">
            <a:spAutoFit/>
          </a:bodyPr>
          <a:lstStyle/>
          <a:p>
            <a:pPr algn="ctr">
              <a:lnSpc>
                <a:spcPts val="11669"/>
              </a:lnSpc>
            </a:pPr>
            <a:r>
              <a:rPr lang="en-US" sz="8335">
                <a:solidFill>
                  <a:srgbClr val="726151"/>
                </a:solidFill>
                <a:latin typeface="Angella White"/>
              </a:rPr>
              <a:t>DEMO</a:t>
            </a:r>
          </a:p>
        </p:txBody>
      </p:sp>
      <p:sp>
        <p:nvSpPr>
          <p:cNvPr id="15" name="Slide Number Placeholder 14">
            <a:extLst>
              <a:ext uri="{FF2B5EF4-FFF2-40B4-BE49-F238E27FC236}">
                <a16:creationId xmlns:a16="http://schemas.microsoft.com/office/drawing/2014/main" id="{E02DAAF7-43A4-D7E8-27D0-7BF9175D63DD}"/>
              </a:ext>
            </a:extLst>
          </p:cNvPr>
          <p:cNvSpPr>
            <a:spLocks noGrp="1"/>
          </p:cNvSpPr>
          <p:nvPr>
            <p:ph type="sldNum" sz="quarter" idx="12"/>
          </p:nvPr>
        </p:nvSpPr>
        <p:spPr>
          <a:xfrm>
            <a:off x="7244657" y="9921875"/>
            <a:ext cx="2133600" cy="365125"/>
          </a:xfrm>
        </p:spPr>
        <p:txBody>
          <a:bodyPr/>
          <a:lstStyle/>
          <a:p>
            <a:fld id="{B6F15528-21DE-4FAA-801E-634DDDAF4B2B}" type="slidenum">
              <a:rPr lang="en-US" smtClean="0"/>
              <a:pPr/>
              <a:t>18</a:t>
            </a:fld>
            <a:endParaRPr lang="en-US" dirty="0"/>
          </a:p>
        </p:txBody>
      </p:sp>
    </p:spTree>
  </p:cSld>
  <p:clrMapOvr>
    <a:masterClrMapping/>
  </p:clrMapOvr>
  <p:timing>
    <p:tnLst>
      <p:par>
        <p:cTn id="1" dur="indefinite" restart="never" nodeType="tmRoot">
          <p:childTnLst>
            <p:video>
              <p:cMediaNode vol="100000">
                <p:cTn id="2" fill="hold" display="0">
                  <p:stCondLst>
                    <p:cond delay="indefinite"/>
                  </p:stCondLst>
                </p:cTn>
                <p:tgtEl>
                  <p:spTgt spid="1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10057392">
            <a:off x="14012330" y="6199221"/>
            <a:ext cx="6493940" cy="6529555"/>
          </a:xfrm>
          <a:custGeom>
            <a:avLst/>
            <a:gdLst/>
            <a:ahLst/>
            <a:cxnLst/>
            <a:rect l="l" t="t" r="r" b="b"/>
            <a:pathLst>
              <a:path w="6493940" h="6529555">
                <a:moveTo>
                  <a:pt x="0" y="0"/>
                </a:moveTo>
                <a:lnTo>
                  <a:pt x="6493940" y="0"/>
                </a:lnTo>
                <a:lnTo>
                  <a:pt x="6493940" y="6529555"/>
                </a:lnTo>
                <a:lnTo>
                  <a:pt x="0" y="6529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4065954">
            <a:off x="12535028" y="7387601"/>
            <a:ext cx="4700392" cy="1649410"/>
          </a:xfrm>
          <a:custGeom>
            <a:avLst/>
            <a:gdLst/>
            <a:ahLst/>
            <a:cxnLst/>
            <a:rect l="l" t="t" r="r" b="b"/>
            <a:pathLst>
              <a:path w="4700392" h="1649410">
                <a:moveTo>
                  <a:pt x="0" y="0"/>
                </a:moveTo>
                <a:lnTo>
                  <a:pt x="4700392" y="0"/>
                </a:lnTo>
                <a:lnTo>
                  <a:pt x="4700392" y="1649411"/>
                </a:lnTo>
                <a:lnTo>
                  <a:pt x="0" y="16494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124391" flipV="1">
            <a:off x="16034081" y="6470997"/>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TextBox 5"/>
          <p:cNvSpPr txBox="1"/>
          <p:nvPr/>
        </p:nvSpPr>
        <p:spPr>
          <a:xfrm>
            <a:off x="2640436" y="2958424"/>
            <a:ext cx="14413863" cy="6000750"/>
          </a:xfrm>
          <a:prstGeom prst="rect">
            <a:avLst/>
          </a:prstGeom>
        </p:spPr>
        <p:txBody>
          <a:bodyPr lIns="0" tIns="0" rIns="0" bIns="0" rtlCol="0" anchor="t">
            <a:spAutoFit/>
          </a:bodyPr>
          <a:lstStyle/>
          <a:p>
            <a:pPr algn="l">
              <a:lnSpc>
                <a:spcPts val="7950"/>
              </a:lnSpc>
            </a:pPr>
            <a:r>
              <a:rPr lang="en-US" sz="5000">
                <a:solidFill>
                  <a:srgbClr val="726151"/>
                </a:solidFill>
                <a:latin typeface="Roboto Condensed"/>
              </a:rPr>
              <a:t>1. Giới thiệu</a:t>
            </a:r>
          </a:p>
          <a:p>
            <a:pPr algn="l">
              <a:lnSpc>
                <a:spcPts val="7950"/>
              </a:lnSpc>
            </a:pPr>
            <a:r>
              <a:rPr lang="en-US" sz="5000">
                <a:solidFill>
                  <a:srgbClr val="726151"/>
                </a:solidFill>
                <a:latin typeface="Roboto Condensed"/>
              </a:rPr>
              <a:t>2. Thuật ngữ</a:t>
            </a:r>
          </a:p>
          <a:p>
            <a:pPr algn="l">
              <a:lnSpc>
                <a:spcPts val="7950"/>
              </a:lnSpc>
            </a:pPr>
            <a:r>
              <a:rPr lang="en-US" sz="5000">
                <a:solidFill>
                  <a:srgbClr val="726151"/>
                </a:solidFill>
                <a:latin typeface="Roboto Condensed"/>
              </a:rPr>
              <a:t>3. Đặc trưng</a:t>
            </a:r>
          </a:p>
          <a:p>
            <a:pPr algn="l">
              <a:lnSpc>
                <a:spcPts val="7950"/>
              </a:lnSpc>
            </a:pPr>
            <a:r>
              <a:rPr lang="en-US" sz="5000">
                <a:solidFill>
                  <a:srgbClr val="726151"/>
                </a:solidFill>
                <a:latin typeface="Roboto Condensed"/>
              </a:rPr>
              <a:t>4. Ưu - nhược điểm</a:t>
            </a:r>
          </a:p>
          <a:p>
            <a:pPr algn="l">
              <a:lnSpc>
                <a:spcPts val="7950"/>
              </a:lnSpc>
            </a:pPr>
            <a:r>
              <a:rPr lang="en-US" sz="5000">
                <a:solidFill>
                  <a:srgbClr val="726151"/>
                </a:solidFill>
                <a:latin typeface="Roboto Condensed"/>
              </a:rPr>
              <a:t>5. Phiên bản và cài đặt</a:t>
            </a:r>
          </a:p>
          <a:p>
            <a:pPr algn="l">
              <a:lnSpc>
                <a:spcPts val="7950"/>
              </a:lnSpc>
            </a:pPr>
            <a:r>
              <a:rPr lang="en-US" sz="5000">
                <a:solidFill>
                  <a:srgbClr val="726151"/>
                </a:solidFill>
                <a:latin typeface="Roboto Condensed"/>
              </a:rPr>
              <a:t>6. Sử dụng MongoDB cho website bằng ExpressJS </a:t>
            </a:r>
          </a:p>
        </p:txBody>
      </p:sp>
      <p:sp>
        <p:nvSpPr>
          <p:cNvPr id="6" name="TextBox 6"/>
          <p:cNvSpPr txBox="1"/>
          <p:nvPr/>
        </p:nvSpPr>
        <p:spPr>
          <a:xfrm>
            <a:off x="2640436" y="714375"/>
            <a:ext cx="7671395" cy="1553937"/>
          </a:xfrm>
          <a:prstGeom prst="rect">
            <a:avLst/>
          </a:prstGeom>
        </p:spPr>
        <p:txBody>
          <a:bodyPr lIns="0" tIns="0" rIns="0" bIns="0" rtlCol="0" anchor="t">
            <a:spAutoFit/>
          </a:bodyPr>
          <a:lstStyle/>
          <a:p>
            <a:pPr algn="l">
              <a:lnSpc>
                <a:spcPts val="11474"/>
              </a:lnSpc>
            </a:pPr>
            <a:r>
              <a:rPr lang="en-US" sz="8196">
                <a:solidFill>
                  <a:srgbClr val="726151"/>
                </a:solidFill>
                <a:latin typeface="Absolutely Sharp "/>
              </a:rPr>
              <a:t>II. MongoDB</a:t>
            </a:r>
          </a:p>
        </p:txBody>
      </p:sp>
      <p:sp>
        <p:nvSpPr>
          <p:cNvPr id="7" name="Freeform 7"/>
          <p:cNvSpPr/>
          <p:nvPr/>
        </p:nvSpPr>
        <p:spPr>
          <a:xfrm rot="1363955" flipH="1">
            <a:off x="-1407618" y="-242438"/>
            <a:ext cx="3637262" cy="7928637"/>
          </a:xfrm>
          <a:custGeom>
            <a:avLst/>
            <a:gdLst/>
            <a:ahLst/>
            <a:cxnLst/>
            <a:rect l="l" t="t" r="r" b="b"/>
            <a:pathLst>
              <a:path w="3637262" h="7928637">
                <a:moveTo>
                  <a:pt x="3637262" y="0"/>
                </a:moveTo>
                <a:lnTo>
                  <a:pt x="0" y="0"/>
                </a:lnTo>
                <a:lnTo>
                  <a:pt x="0" y="7928637"/>
                </a:lnTo>
                <a:lnTo>
                  <a:pt x="3637262" y="7928637"/>
                </a:lnTo>
                <a:lnTo>
                  <a:pt x="3637262"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1" name="Slide Number Placeholder 10">
            <a:extLst>
              <a:ext uri="{FF2B5EF4-FFF2-40B4-BE49-F238E27FC236}">
                <a16:creationId xmlns:a16="http://schemas.microsoft.com/office/drawing/2014/main" id="{00989A29-B027-72E1-860E-27B5FD2F400E}"/>
              </a:ext>
            </a:extLst>
          </p:cNvPr>
          <p:cNvSpPr>
            <a:spLocks noGrp="1"/>
          </p:cNvSpPr>
          <p:nvPr>
            <p:ph type="sldNum" sz="quarter" idx="12"/>
          </p:nvPr>
        </p:nvSpPr>
        <p:spPr>
          <a:xfrm>
            <a:off x="6838517" y="9646933"/>
            <a:ext cx="2133600" cy="365125"/>
          </a:xfrm>
        </p:spPr>
        <p:txBody>
          <a:bodyPr/>
          <a:lstStyle/>
          <a:p>
            <a:fld id="{B6F15528-21DE-4FAA-801E-634DDDAF4B2B}" type="slidenum">
              <a:rPr lang="en-US" smtClean="0"/>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2657615" y="1304937"/>
            <a:ext cx="5936359" cy="2663824"/>
          </a:xfrm>
          <a:prstGeom prst="rect">
            <a:avLst/>
          </a:prstGeom>
        </p:spPr>
        <p:txBody>
          <a:bodyPr lIns="0" tIns="0" rIns="0" bIns="0" rtlCol="0" anchor="t">
            <a:spAutoFit/>
          </a:bodyPr>
          <a:lstStyle/>
          <a:p>
            <a:pPr algn="l">
              <a:lnSpc>
                <a:spcPts val="19600"/>
              </a:lnSpc>
            </a:pPr>
            <a:r>
              <a:rPr lang="en-US" sz="14000">
                <a:solidFill>
                  <a:srgbClr val="726151"/>
                </a:solidFill>
                <a:latin typeface="Absolutely Sharp "/>
              </a:rPr>
              <a:t>Members</a:t>
            </a:r>
          </a:p>
        </p:txBody>
      </p:sp>
      <p:sp>
        <p:nvSpPr>
          <p:cNvPr id="3" name="Freeform 3"/>
          <p:cNvSpPr/>
          <p:nvPr/>
        </p:nvSpPr>
        <p:spPr>
          <a:xfrm rot="-10057392">
            <a:off x="14012330" y="6199221"/>
            <a:ext cx="6493940" cy="6529555"/>
          </a:xfrm>
          <a:custGeom>
            <a:avLst/>
            <a:gdLst/>
            <a:ahLst/>
            <a:cxnLst/>
            <a:rect l="l" t="t" r="r" b="b"/>
            <a:pathLst>
              <a:path w="6493940" h="6529555">
                <a:moveTo>
                  <a:pt x="0" y="0"/>
                </a:moveTo>
                <a:lnTo>
                  <a:pt x="6493940" y="0"/>
                </a:lnTo>
                <a:lnTo>
                  <a:pt x="6493940" y="6529555"/>
                </a:lnTo>
                <a:lnTo>
                  <a:pt x="0" y="6529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rot="-4065954">
            <a:off x="12535028" y="7387601"/>
            <a:ext cx="4700392" cy="1649410"/>
          </a:xfrm>
          <a:custGeom>
            <a:avLst/>
            <a:gdLst/>
            <a:ahLst/>
            <a:cxnLst/>
            <a:rect l="l" t="t" r="r" b="b"/>
            <a:pathLst>
              <a:path w="4700392" h="1649410">
                <a:moveTo>
                  <a:pt x="0" y="0"/>
                </a:moveTo>
                <a:lnTo>
                  <a:pt x="4700392" y="0"/>
                </a:lnTo>
                <a:lnTo>
                  <a:pt x="4700392" y="1649411"/>
                </a:lnTo>
                <a:lnTo>
                  <a:pt x="0" y="16494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rot="-124391" flipV="1">
            <a:off x="15612139" y="6421325"/>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rot="1363955" flipH="1">
            <a:off x="-1407618" y="-242438"/>
            <a:ext cx="3637262" cy="7928637"/>
          </a:xfrm>
          <a:custGeom>
            <a:avLst/>
            <a:gdLst/>
            <a:ahLst/>
            <a:cxnLst/>
            <a:rect l="l" t="t" r="r" b="b"/>
            <a:pathLst>
              <a:path w="3637262" h="7928637">
                <a:moveTo>
                  <a:pt x="3637262" y="0"/>
                </a:moveTo>
                <a:lnTo>
                  <a:pt x="0" y="0"/>
                </a:lnTo>
                <a:lnTo>
                  <a:pt x="0" y="7928637"/>
                </a:lnTo>
                <a:lnTo>
                  <a:pt x="3637262" y="7928637"/>
                </a:lnTo>
                <a:lnTo>
                  <a:pt x="3637262"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3620304" y="6862919"/>
            <a:ext cx="9077593" cy="663671"/>
          </a:xfrm>
          <a:prstGeom prst="rect">
            <a:avLst/>
          </a:prstGeom>
        </p:spPr>
        <p:txBody>
          <a:bodyPr lIns="0" tIns="0" rIns="0" bIns="0" rtlCol="0" anchor="t">
            <a:spAutoFit/>
          </a:bodyPr>
          <a:lstStyle/>
          <a:p>
            <a:pPr algn="just">
              <a:lnSpc>
                <a:spcPts val="5419"/>
              </a:lnSpc>
            </a:pPr>
            <a:r>
              <a:rPr lang="en-US" sz="3871">
                <a:solidFill>
                  <a:srgbClr val="726151"/>
                </a:solidFill>
                <a:latin typeface="Roboto Slab"/>
              </a:rPr>
              <a:t>Nguyễn Thị Quỳnh Anh - 22520064</a:t>
            </a:r>
          </a:p>
        </p:txBody>
      </p:sp>
      <p:sp>
        <p:nvSpPr>
          <p:cNvPr id="8" name="TextBox 8"/>
          <p:cNvSpPr txBox="1"/>
          <p:nvPr/>
        </p:nvSpPr>
        <p:spPr>
          <a:xfrm>
            <a:off x="3579920" y="4755801"/>
            <a:ext cx="9077593" cy="663671"/>
          </a:xfrm>
          <a:prstGeom prst="rect">
            <a:avLst/>
          </a:prstGeom>
        </p:spPr>
        <p:txBody>
          <a:bodyPr lIns="0" tIns="0" rIns="0" bIns="0" rtlCol="0" anchor="t">
            <a:spAutoFit/>
          </a:bodyPr>
          <a:lstStyle/>
          <a:p>
            <a:pPr algn="just">
              <a:lnSpc>
                <a:spcPts val="5419"/>
              </a:lnSpc>
            </a:pPr>
            <a:r>
              <a:rPr lang="en-US" sz="3871">
                <a:solidFill>
                  <a:srgbClr val="726151"/>
                </a:solidFill>
                <a:latin typeface="Roboto Slab"/>
              </a:rPr>
              <a:t>Nguyễn Trần Lan Phương - 22521168</a:t>
            </a:r>
          </a:p>
        </p:txBody>
      </p:sp>
      <p:sp>
        <p:nvSpPr>
          <p:cNvPr id="9" name="TextBox 9"/>
          <p:cNvSpPr txBox="1"/>
          <p:nvPr/>
        </p:nvSpPr>
        <p:spPr>
          <a:xfrm>
            <a:off x="3579920" y="5808723"/>
            <a:ext cx="9077593" cy="663671"/>
          </a:xfrm>
          <a:prstGeom prst="rect">
            <a:avLst/>
          </a:prstGeom>
        </p:spPr>
        <p:txBody>
          <a:bodyPr lIns="0" tIns="0" rIns="0" bIns="0" rtlCol="0" anchor="t">
            <a:spAutoFit/>
          </a:bodyPr>
          <a:lstStyle/>
          <a:p>
            <a:pPr algn="just">
              <a:lnSpc>
                <a:spcPts val="5419"/>
              </a:lnSpc>
            </a:pPr>
            <a:r>
              <a:rPr lang="en-US" sz="3871">
                <a:solidFill>
                  <a:srgbClr val="726151"/>
                </a:solidFill>
                <a:latin typeface="Roboto Slab"/>
              </a:rPr>
              <a:t>Võ Đặng Phương Thùy - 22521459</a:t>
            </a:r>
          </a:p>
        </p:txBody>
      </p:sp>
      <p:sp>
        <p:nvSpPr>
          <p:cNvPr id="14" name="Slide Number Placeholder 13">
            <a:extLst>
              <a:ext uri="{FF2B5EF4-FFF2-40B4-BE49-F238E27FC236}">
                <a16:creationId xmlns:a16="http://schemas.microsoft.com/office/drawing/2014/main" id="{4933DADA-7BA2-26E3-18E6-02781C71D10B}"/>
              </a:ext>
            </a:extLst>
          </p:cNvPr>
          <p:cNvSpPr>
            <a:spLocks noGrp="1"/>
          </p:cNvSpPr>
          <p:nvPr>
            <p:ph type="sldNum" sz="quarter" idx="12"/>
          </p:nvPr>
        </p:nvSpPr>
        <p:spPr>
          <a:xfrm>
            <a:off x="6513195" y="9563100"/>
            <a:ext cx="2133600" cy="365125"/>
          </a:xfrm>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29663" y="809625"/>
            <a:ext cx="10868223" cy="1892299"/>
          </a:xfrm>
          <a:prstGeom prst="rect">
            <a:avLst/>
          </a:prstGeom>
        </p:spPr>
        <p:txBody>
          <a:bodyPr lIns="0" tIns="0" rIns="0" bIns="0" rtlCol="0" anchor="t">
            <a:spAutoFit/>
          </a:bodyPr>
          <a:lstStyle/>
          <a:p>
            <a:pPr marL="2374905" lvl="1" indent="-1187453" algn="l">
              <a:lnSpc>
                <a:spcPts val="15400"/>
              </a:lnSpc>
              <a:buAutoNum type="arabicPeriod"/>
            </a:pPr>
            <a:r>
              <a:rPr lang="en-US" sz="11000">
                <a:solidFill>
                  <a:srgbClr val="726151"/>
                </a:solidFill>
                <a:latin typeface="Roboto Slab"/>
              </a:rPr>
              <a:t>Giới thiệu</a:t>
            </a:r>
          </a:p>
        </p:txBody>
      </p:sp>
      <p:grpSp>
        <p:nvGrpSpPr>
          <p:cNvPr id="3" name="Group 3"/>
          <p:cNvGrpSpPr/>
          <p:nvPr/>
        </p:nvGrpSpPr>
        <p:grpSpPr>
          <a:xfrm rot="-10800000">
            <a:off x="12923488" y="-1444450"/>
            <a:ext cx="7015142" cy="5679421"/>
            <a:chOff x="0" y="0"/>
            <a:chExt cx="9353523" cy="7572561"/>
          </a:xfrm>
        </p:grpSpPr>
        <p:sp>
          <p:nvSpPr>
            <p:cNvPr id="4" name="Freeform 4"/>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5" name="Freeform 5"/>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7" name="Freeform 7"/>
          <p:cNvSpPr/>
          <p:nvPr/>
        </p:nvSpPr>
        <p:spPr>
          <a:xfrm flipH="1">
            <a:off x="-1493547" y="4234970"/>
            <a:ext cx="3616776" cy="7883980"/>
          </a:xfrm>
          <a:custGeom>
            <a:avLst/>
            <a:gdLst/>
            <a:ahLst/>
            <a:cxnLst/>
            <a:rect l="l" t="t" r="r" b="b"/>
            <a:pathLst>
              <a:path w="3616776" h="7883980">
                <a:moveTo>
                  <a:pt x="3616776" y="0"/>
                </a:moveTo>
                <a:lnTo>
                  <a:pt x="0" y="0"/>
                </a:lnTo>
                <a:lnTo>
                  <a:pt x="0" y="7883980"/>
                </a:lnTo>
                <a:lnTo>
                  <a:pt x="3616776" y="7883980"/>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8" name="Freeform 8"/>
          <p:cNvSpPr/>
          <p:nvPr/>
        </p:nvSpPr>
        <p:spPr>
          <a:xfrm>
            <a:off x="10344518" y="2600624"/>
            <a:ext cx="6914782" cy="6657676"/>
          </a:xfrm>
          <a:custGeom>
            <a:avLst/>
            <a:gdLst/>
            <a:ahLst/>
            <a:cxnLst/>
            <a:rect l="l" t="t" r="r" b="b"/>
            <a:pathLst>
              <a:path w="6914782" h="6657676">
                <a:moveTo>
                  <a:pt x="0" y="0"/>
                </a:moveTo>
                <a:lnTo>
                  <a:pt x="6914782" y="0"/>
                </a:lnTo>
                <a:lnTo>
                  <a:pt x="6914782" y="6657676"/>
                </a:lnTo>
                <a:lnTo>
                  <a:pt x="0" y="6657676"/>
                </a:lnTo>
                <a:lnTo>
                  <a:pt x="0" y="0"/>
                </a:lnTo>
                <a:close/>
              </a:path>
            </a:pathLst>
          </a:custGeom>
          <a:blipFill>
            <a:blip r:embed="rId10"/>
            <a:stretch>
              <a:fillRect/>
            </a:stretch>
          </a:blipFill>
        </p:spPr>
        <p:txBody>
          <a:bodyPr/>
          <a:lstStyle/>
          <a:p>
            <a:endParaRPr lang="vi-VN"/>
          </a:p>
        </p:txBody>
      </p:sp>
      <p:sp>
        <p:nvSpPr>
          <p:cNvPr id="9" name="TextBox 9"/>
          <p:cNvSpPr txBox="1"/>
          <p:nvPr/>
        </p:nvSpPr>
        <p:spPr>
          <a:xfrm>
            <a:off x="1028700" y="3193413"/>
            <a:ext cx="7562134" cy="6064887"/>
          </a:xfrm>
          <a:prstGeom prst="rect">
            <a:avLst/>
          </a:prstGeom>
        </p:spPr>
        <p:txBody>
          <a:bodyPr lIns="0" tIns="0" rIns="0" bIns="0" rtlCol="0" anchor="t">
            <a:spAutoFit/>
          </a:bodyPr>
          <a:lstStyle/>
          <a:p>
            <a:pPr algn="just">
              <a:lnSpc>
                <a:spcPts val="5389"/>
              </a:lnSpc>
            </a:pPr>
            <a:r>
              <a:rPr lang="en-US" sz="3849" dirty="0">
                <a:solidFill>
                  <a:srgbClr val="726151"/>
                </a:solidFill>
                <a:latin typeface="Roboto"/>
              </a:rPr>
              <a:t> </a:t>
            </a:r>
            <a:r>
              <a:rPr lang="en-US" sz="3849" dirty="0" err="1">
                <a:solidFill>
                  <a:srgbClr val="726151"/>
                </a:solidFill>
                <a:latin typeface="Roboto"/>
              </a:rPr>
              <a:t>Là</a:t>
            </a:r>
            <a:r>
              <a:rPr lang="en-US" sz="3849" dirty="0">
                <a:solidFill>
                  <a:srgbClr val="726151"/>
                </a:solidFill>
                <a:latin typeface="Roboto"/>
              </a:rPr>
              <a:t> </a:t>
            </a:r>
            <a:r>
              <a:rPr lang="en-US" sz="3849" dirty="0" err="1">
                <a:solidFill>
                  <a:srgbClr val="726151"/>
                </a:solidFill>
                <a:latin typeface="Roboto"/>
              </a:rPr>
              <a:t>một</a:t>
            </a:r>
            <a:r>
              <a:rPr lang="en-US" sz="3849" dirty="0">
                <a:solidFill>
                  <a:srgbClr val="726151"/>
                </a:solidFill>
                <a:latin typeface="Roboto"/>
              </a:rPr>
              <a:t> </a:t>
            </a:r>
            <a:r>
              <a:rPr lang="en-US" sz="3849" dirty="0" err="1">
                <a:solidFill>
                  <a:srgbClr val="726151"/>
                </a:solidFill>
                <a:latin typeface="Roboto"/>
              </a:rPr>
              <a:t>hệ</a:t>
            </a:r>
            <a:r>
              <a:rPr lang="en-US" sz="3849" dirty="0">
                <a:solidFill>
                  <a:srgbClr val="726151"/>
                </a:solidFill>
                <a:latin typeface="Roboto"/>
              </a:rPr>
              <a:t> </a:t>
            </a:r>
            <a:r>
              <a:rPr lang="en-US" sz="3849" dirty="0" err="1">
                <a:solidFill>
                  <a:srgbClr val="726151"/>
                </a:solidFill>
                <a:latin typeface="Roboto"/>
              </a:rPr>
              <a:t>quản</a:t>
            </a:r>
            <a:r>
              <a:rPr lang="en-US" sz="3849" dirty="0">
                <a:solidFill>
                  <a:srgbClr val="726151"/>
                </a:solidFill>
                <a:latin typeface="Roboto"/>
              </a:rPr>
              <a:t> </a:t>
            </a:r>
            <a:r>
              <a:rPr lang="en-US" sz="3849" dirty="0" err="1">
                <a:solidFill>
                  <a:srgbClr val="726151"/>
                </a:solidFill>
                <a:latin typeface="Roboto"/>
              </a:rPr>
              <a:t>trị</a:t>
            </a:r>
            <a:r>
              <a:rPr lang="en-US" sz="3849" dirty="0">
                <a:solidFill>
                  <a:srgbClr val="726151"/>
                </a:solidFill>
                <a:latin typeface="Roboto"/>
              </a:rPr>
              <a:t> </a:t>
            </a:r>
            <a:r>
              <a:rPr lang="en-US" sz="3849" dirty="0" err="1">
                <a:solidFill>
                  <a:srgbClr val="726151"/>
                </a:solidFill>
                <a:latin typeface="Roboto"/>
              </a:rPr>
              <a:t>cơ</a:t>
            </a:r>
            <a:r>
              <a:rPr lang="en-US" sz="3849" dirty="0">
                <a:solidFill>
                  <a:srgbClr val="726151"/>
                </a:solidFill>
                <a:latin typeface="Roboto"/>
              </a:rPr>
              <a:t> </a:t>
            </a:r>
            <a:r>
              <a:rPr lang="en-US" sz="3849" dirty="0" err="1">
                <a:solidFill>
                  <a:srgbClr val="726151"/>
                </a:solidFill>
                <a:latin typeface="Roboto"/>
              </a:rPr>
              <a:t>sở</a:t>
            </a:r>
            <a:r>
              <a:rPr lang="en-US" sz="3849" dirty="0">
                <a:solidFill>
                  <a:srgbClr val="726151"/>
                </a:solidFill>
                <a:latin typeface="Roboto"/>
              </a:rPr>
              <a:t> </a:t>
            </a:r>
            <a:r>
              <a:rPr lang="en-US" sz="3849" dirty="0" err="1">
                <a:solidFill>
                  <a:srgbClr val="726151"/>
                </a:solidFill>
                <a:latin typeface="Roboto"/>
              </a:rPr>
              <a:t>dữ</a:t>
            </a:r>
            <a:r>
              <a:rPr lang="en-US" sz="3849" dirty="0">
                <a:solidFill>
                  <a:srgbClr val="726151"/>
                </a:solidFill>
                <a:latin typeface="Roboto"/>
              </a:rPr>
              <a:t> </a:t>
            </a:r>
            <a:r>
              <a:rPr lang="en-US" sz="3849" dirty="0" err="1">
                <a:solidFill>
                  <a:srgbClr val="726151"/>
                </a:solidFill>
                <a:latin typeface="Roboto"/>
              </a:rPr>
              <a:t>liệu</a:t>
            </a:r>
            <a:endParaRPr lang="en-US" sz="3849" dirty="0">
              <a:solidFill>
                <a:srgbClr val="726151"/>
              </a:solidFill>
              <a:latin typeface="Roboto"/>
            </a:endParaRPr>
          </a:p>
          <a:p>
            <a:pPr marL="831198" lvl="1" indent="-415599" algn="just">
              <a:lnSpc>
                <a:spcPts val="5389"/>
              </a:lnSpc>
              <a:buFont typeface="Arial"/>
              <a:buChar char="•"/>
            </a:pPr>
            <a:r>
              <a:rPr lang="en-US" sz="3849" dirty="0">
                <a:solidFill>
                  <a:srgbClr val="726151"/>
                </a:solidFill>
                <a:latin typeface="Roboto"/>
              </a:rPr>
              <a:t>Open-source</a:t>
            </a:r>
          </a:p>
          <a:p>
            <a:pPr marL="831198" lvl="1" indent="-415599" algn="just">
              <a:lnSpc>
                <a:spcPts val="5389"/>
              </a:lnSpc>
              <a:buFont typeface="Arial"/>
              <a:buChar char="•"/>
            </a:pPr>
            <a:r>
              <a:rPr lang="en-US" sz="3849" dirty="0">
                <a:solidFill>
                  <a:srgbClr val="726151"/>
                </a:solidFill>
                <a:latin typeface="Roboto"/>
              </a:rPr>
              <a:t>NoSQL (Non-Relational SQL)</a:t>
            </a:r>
          </a:p>
          <a:p>
            <a:pPr marL="831198" lvl="1" indent="-415599" algn="just">
              <a:lnSpc>
                <a:spcPts val="5389"/>
              </a:lnSpc>
              <a:buFont typeface="Arial"/>
              <a:buChar char="•"/>
            </a:pPr>
            <a:r>
              <a:rPr lang="en-US" sz="3849" dirty="0">
                <a:solidFill>
                  <a:srgbClr val="726151"/>
                </a:solidFill>
                <a:latin typeface="Roboto"/>
              </a:rPr>
              <a:t>Document-oriented</a:t>
            </a:r>
          </a:p>
          <a:p>
            <a:pPr algn="just">
              <a:lnSpc>
                <a:spcPts val="5389"/>
              </a:lnSpc>
            </a:pPr>
            <a:r>
              <a:rPr lang="en-US" sz="3849" dirty="0" err="1">
                <a:solidFill>
                  <a:srgbClr val="726151"/>
                </a:solidFill>
                <a:latin typeface="Roboto"/>
              </a:rPr>
              <a:t>Lưu</a:t>
            </a:r>
            <a:r>
              <a:rPr lang="en-US" sz="3849" dirty="0">
                <a:solidFill>
                  <a:srgbClr val="726151"/>
                </a:solidFill>
                <a:latin typeface="Roboto"/>
              </a:rPr>
              <a:t> </a:t>
            </a:r>
            <a:r>
              <a:rPr lang="en-US" sz="3849" dirty="0" err="1">
                <a:solidFill>
                  <a:srgbClr val="726151"/>
                </a:solidFill>
                <a:latin typeface="Roboto"/>
              </a:rPr>
              <a:t>trữ</a:t>
            </a:r>
            <a:r>
              <a:rPr lang="en-US" sz="3849" dirty="0">
                <a:solidFill>
                  <a:srgbClr val="726151"/>
                </a:solidFill>
                <a:latin typeface="Roboto"/>
              </a:rPr>
              <a:t> </a:t>
            </a:r>
            <a:r>
              <a:rPr lang="en-US" sz="3849" dirty="0" err="1">
                <a:solidFill>
                  <a:srgbClr val="726151"/>
                </a:solidFill>
                <a:latin typeface="Roboto"/>
              </a:rPr>
              <a:t>dữ</a:t>
            </a:r>
            <a:r>
              <a:rPr lang="en-US" sz="3849" dirty="0">
                <a:solidFill>
                  <a:srgbClr val="726151"/>
                </a:solidFill>
                <a:latin typeface="Roboto"/>
              </a:rPr>
              <a:t> </a:t>
            </a:r>
            <a:r>
              <a:rPr lang="en-US" sz="3849" dirty="0" err="1">
                <a:solidFill>
                  <a:srgbClr val="726151"/>
                </a:solidFill>
                <a:latin typeface="Roboto"/>
              </a:rPr>
              <a:t>liệu</a:t>
            </a:r>
            <a:r>
              <a:rPr lang="en-US" sz="3849" dirty="0">
                <a:solidFill>
                  <a:srgbClr val="726151"/>
                </a:solidFill>
                <a:latin typeface="Roboto"/>
              </a:rPr>
              <a:t> </a:t>
            </a:r>
            <a:r>
              <a:rPr lang="en-US" sz="3849" dirty="0" err="1">
                <a:solidFill>
                  <a:srgbClr val="726151"/>
                </a:solidFill>
                <a:latin typeface="Roboto"/>
              </a:rPr>
              <a:t>dưới</a:t>
            </a:r>
            <a:r>
              <a:rPr lang="en-US" sz="3849" dirty="0">
                <a:solidFill>
                  <a:srgbClr val="726151"/>
                </a:solidFill>
                <a:latin typeface="Roboto"/>
              </a:rPr>
              <a:t> </a:t>
            </a:r>
            <a:r>
              <a:rPr lang="en-US" sz="3849" dirty="0" err="1">
                <a:solidFill>
                  <a:srgbClr val="726151"/>
                </a:solidFill>
                <a:latin typeface="Roboto"/>
              </a:rPr>
              <a:t>dạng</a:t>
            </a:r>
            <a:r>
              <a:rPr lang="en-US" sz="3849" dirty="0">
                <a:solidFill>
                  <a:srgbClr val="726151"/>
                </a:solidFill>
                <a:latin typeface="Roboto"/>
              </a:rPr>
              <a:t> </a:t>
            </a:r>
            <a:r>
              <a:rPr lang="en-US" sz="3849" dirty="0" err="1">
                <a:solidFill>
                  <a:srgbClr val="726151"/>
                </a:solidFill>
                <a:latin typeface="Roboto"/>
              </a:rPr>
              <a:t>cặp</a:t>
            </a:r>
            <a:r>
              <a:rPr lang="en-US" sz="3849" dirty="0">
                <a:solidFill>
                  <a:srgbClr val="726151"/>
                </a:solidFill>
                <a:latin typeface="Roboto"/>
              </a:rPr>
              <a:t> </a:t>
            </a:r>
            <a:r>
              <a:rPr lang="en-US" sz="3849" dirty="0" err="1">
                <a:solidFill>
                  <a:srgbClr val="726151"/>
                </a:solidFill>
                <a:latin typeface="Roboto"/>
              </a:rPr>
              <a:t>khóa</a:t>
            </a:r>
            <a:r>
              <a:rPr lang="en-US" sz="3849" dirty="0">
                <a:solidFill>
                  <a:srgbClr val="726151"/>
                </a:solidFill>
                <a:latin typeface="Roboto"/>
              </a:rPr>
              <a:t> - </a:t>
            </a:r>
            <a:r>
              <a:rPr lang="en-US" sz="3849" dirty="0" err="1">
                <a:solidFill>
                  <a:srgbClr val="726151"/>
                </a:solidFill>
                <a:latin typeface="Roboto"/>
              </a:rPr>
              <a:t>giá</a:t>
            </a:r>
            <a:r>
              <a:rPr lang="en-US" sz="3849" dirty="0">
                <a:solidFill>
                  <a:srgbClr val="726151"/>
                </a:solidFill>
                <a:latin typeface="Roboto"/>
              </a:rPr>
              <a:t> </a:t>
            </a:r>
            <a:r>
              <a:rPr lang="en-US" sz="3849" dirty="0" err="1">
                <a:solidFill>
                  <a:srgbClr val="726151"/>
                </a:solidFill>
                <a:latin typeface="Roboto"/>
              </a:rPr>
              <a:t>trị</a:t>
            </a:r>
            <a:r>
              <a:rPr lang="en-US" sz="3849" dirty="0">
                <a:solidFill>
                  <a:srgbClr val="726151"/>
                </a:solidFill>
                <a:latin typeface="Roboto"/>
              </a:rPr>
              <a:t> </a:t>
            </a:r>
            <a:r>
              <a:rPr lang="en-US" sz="3849" dirty="0" err="1">
                <a:solidFill>
                  <a:srgbClr val="726151"/>
                </a:solidFill>
                <a:latin typeface="Roboto"/>
              </a:rPr>
              <a:t>trong</a:t>
            </a:r>
            <a:r>
              <a:rPr lang="en-US" sz="3849" dirty="0">
                <a:solidFill>
                  <a:srgbClr val="726151"/>
                </a:solidFill>
                <a:latin typeface="Roboto"/>
              </a:rPr>
              <a:t> </a:t>
            </a:r>
            <a:r>
              <a:rPr lang="en-US" sz="3849" dirty="0" err="1">
                <a:solidFill>
                  <a:srgbClr val="726151"/>
                </a:solidFill>
                <a:latin typeface="Roboto"/>
              </a:rPr>
              <a:t>tài</a:t>
            </a:r>
            <a:r>
              <a:rPr lang="en-US" sz="3849" dirty="0">
                <a:solidFill>
                  <a:srgbClr val="726151"/>
                </a:solidFill>
                <a:latin typeface="Roboto"/>
              </a:rPr>
              <a:t> </a:t>
            </a:r>
            <a:r>
              <a:rPr lang="en-US" sz="3849" dirty="0" err="1">
                <a:solidFill>
                  <a:srgbClr val="726151"/>
                </a:solidFill>
                <a:latin typeface="Roboto"/>
              </a:rPr>
              <a:t>liệu</a:t>
            </a:r>
            <a:r>
              <a:rPr lang="en-US" sz="3849" dirty="0">
                <a:solidFill>
                  <a:srgbClr val="726151"/>
                </a:solidFill>
                <a:latin typeface="Roboto"/>
              </a:rPr>
              <a:t> BSON (JSON </a:t>
            </a:r>
            <a:r>
              <a:rPr lang="en-US" sz="3849" dirty="0" err="1">
                <a:solidFill>
                  <a:srgbClr val="726151"/>
                </a:solidFill>
                <a:latin typeface="Roboto"/>
              </a:rPr>
              <a:t>dạng</a:t>
            </a:r>
            <a:r>
              <a:rPr lang="en-US" sz="3849" dirty="0">
                <a:solidFill>
                  <a:srgbClr val="726151"/>
                </a:solidFill>
                <a:latin typeface="Roboto"/>
              </a:rPr>
              <a:t> </a:t>
            </a:r>
            <a:r>
              <a:rPr lang="en-US" sz="3849" dirty="0" err="1">
                <a:solidFill>
                  <a:srgbClr val="726151"/>
                </a:solidFill>
                <a:latin typeface="Roboto"/>
              </a:rPr>
              <a:t>nhị</a:t>
            </a:r>
            <a:r>
              <a:rPr lang="en-US" sz="3849" dirty="0">
                <a:solidFill>
                  <a:srgbClr val="726151"/>
                </a:solidFill>
                <a:latin typeface="Roboto"/>
              </a:rPr>
              <a:t> </a:t>
            </a:r>
            <a:r>
              <a:rPr lang="en-US" sz="3849" dirty="0" err="1">
                <a:solidFill>
                  <a:srgbClr val="726151"/>
                </a:solidFill>
                <a:latin typeface="Roboto"/>
              </a:rPr>
              <a:t>phân</a:t>
            </a:r>
            <a:r>
              <a:rPr lang="en-US" sz="3849" dirty="0">
                <a:solidFill>
                  <a:srgbClr val="726151"/>
                </a:solidFill>
                <a:latin typeface="Roboto"/>
              </a:rPr>
              <a:t>).</a:t>
            </a:r>
          </a:p>
          <a:p>
            <a:pPr algn="just">
              <a:lnSpc>
                <a:spcPts val="5389"/>
              </a:lnSpc>
            </a:pPr>
            <a:endParaRPr lang="en-US" sz="3849" dirty="0">
              <a:solidFill>
                <a:srgbClr val="726151"/>
              </a:solidFill>
              <a:latin typeface="Roboto"/>
            </a:endParaRPr>
          </a:p>
          <a:p>
            <a:pPr algn="just">
              <a:lnSpc>
                <a:spcPts val="5389"/>
              </a:lnSpc>
            </a:pPr>
            <a:endParaRPr lang="en-US" sz="3849" dirty="0">
              <a:solidFill>
                <a:srgbClr val="726151"/>
              </a:solidFill>
              <a:latin typeface="Roboto"/>
            </a:endParaRPr>
          </a:p>
        </p:txBody>
      </p:sp>
      <p:sp>
        <p:nvSpPr>
          <p:cNvPr id="13" name="Slide Number Placeholder 12">
            <a:extLst>
              <a:ext uri="{FF2B5EF4-FFF2-40B4-BE49-F238E27FC236}">
                <a16:creationId xmlns:a16="http://schemas.microsoft.com/office/drawing/2014/main" id="{3662A2A3-66A9-C28F-960F-45D8480C39C7}"/>
              </a:ext>
            </a:extLst>
          </p:cNvPr>
          <p:cNvSpPr>
            <a:spLocks noGrp="1"/>
          </p:cNvSpPr>
          <p:nvPr>
            <p:ph type="sldNum" sz="quarter" idx="12"/>
          </p:nvPr>
        </p:nvSpPr>
        <p:spPr>
          <a:xfrm>
            <a:off x="6705600" y="9715153"/>
            <a:ext cx="2133600" cy="365125"/>
          </a:xfrm>
        </p:spPr>
        <p:txBody>
          <a:bodyPr/>
          <a:lstStyle/>
          <a:p>
            <a:fld id="{B6F15528-21DE-4FAA-801E-634DDDAF4B2B}" type="slidenum">
              <a:rPr lang="en-US" smtClean="0"/>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699183" y="-1162878"/>
            <a:ext cx="5114585" cy="5142635"/>
          </a:xfrm>
          <a:custGeom>
            <a:avLst/>
            <a:gdLst/>
            <a:ahLst/>
            <a:cxnLst/>
            <a:rect l="l" t="t" r="r" b="b"/>
            <a:pathLst>
              <a:path w="5114585" h="5142635">
                <a:moveTo>
                  <a:pt x="0" y="0"/>
                </a:moveTo>
                <a:lnTo>
                  <a:pt x="5114584" y="0"/>
                </a:lnTo>
                <a:lnTo>
                  <a:pt x="5114584" y="5142636"/>
                </a:lnTo>
                <a:lnTo>
                  <a:pt x="0" y="51426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67110" y="330677"/>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flipH="1">
            <a:off x="2406504" y="568489"/>
            <a:ext cx="2909455" cy="1433568"/>
          </a:xfrm>
          <a:custGeom>
            <a:avLst/>
            <a:gdLst/>
            <a:ahLst/>
            <a:cxnLst/>
            <a:rect l="l" t="t" r="r" b="b"/>
            <a:pathLst>
              <a:path w="2909455" h="1433568">
                <a:moveTo>
                  <a:pt x="2909455" y="0"/>
                </a:moveTo>
                <a:lnTo>
                  <a:pt x="0" y="0"/>
                </a:lnTo>
                <a:lnTo>
                  <a:pt x="0" y="1433568"/>
                </a:lnTo>
                <a:lnTo>
                  <a:pt x="2909455" y="1433568"/>
                </a:lnTo>
                <a:lnTo>
                  <a:pt x="290945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a:off x="14978457" y="3979758"/>
            <a:ext cx="3616776" cy="7883980"/>
          </a:xfrm>
          <a:custGeom>
            <a:avLst/>
            <a:gdLst/>
            <a:ahLst/>
            <a:cxnLst/>
            <a:rect l="l" t="t" r="r" b="b"/>
            <a:pathLst>
              <a:path w="3616776" h="7883980">
                <a:moveTo>
                  <a:pt x="0" y="0"/>
                </a:moveTo>
                <a:lnTo>
                  <a:pt x="3616776" y="0"/>
                </a:lnTo>
                <a:lnTo>
                  <a:pt x="3616776" y="7883979"/>
                </a:lnTo>
                <a:lnTo>
                  <a:pt x="0" y="7883979"/>
                </a:lnTo>
                <a:lnTo>
                  <a:pt x="0"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Freeform 6"/>
          <p:cNvSpPr/>
          <p:nvPr/>
        </p:nvSpPr>
        <p:spPr>
          <a:xfrm>
            <a:off x="2858023" y="2923810"/>
            <a:ext cx="12571953" cy="6334490"/>
          </a:xfrm>
          <a:custGeom>
            <a:avLst/>
            <a:gdLst/>
            <a:ahLst/>
            <a:cxnLst/>
            <a:rect l="l" t="t" r="r" b="b"/>
            <a:pathLst>
              <a:path w="12571953" h="6334490">
                <a:moveTo>
                  <a:pt x="0" y="0"/>
                </a:moveTo>
                <a:lnTo>
                  <a:pt x="12571954" y="0"/>
                </a:lnTo>
                <a:lnTo>
                  <a:pt x="12571954" y="6334490"/>
                </a:lnTo>
                <a:lnTo>
                  <a:pt x="0" y="6334490"/>
                </a:lnTo>
                <a:lnTo>
                  <a:pt x="0" y="0"/>
                </a:lnTo>
                <a:close/>
              </a:path>
            </a:pathLst>
          </a:custGeom>
          <a:blipFill>
            <a:blip r:embed="rId10"/>
            <a:stretch>
              <a:fillRect/>
            </a:stretch>
          </a:blipFill>
        </p:spPr>
        <p:txBody>
          <a:bodyPr/>
          <a:lstStyle/>
          <a:p>
            <a:endParaRPr lang="vi-VN"/>
          </a:p>
        </p:txBody>
      </p:sp>
      <p:sp>
        <p:nvSpPr>
          <p:cNvPr id="7" name="TextBox 7"/>
          <p:cNvSpPr txBox="1"/>
          <p:nvPr/>
        </p:nvSpPr>
        <p:spPr>
          <a:xfrm>
            <a:off x="2858023" y="392259"/>
            <a:ext cx="10949618" cy="1892299"/>
          </a:xfrm>
          <a:prstGeom prst="rect">
            <a:avLst/>
          </a:prstGeom>
        </p:spPr>
        <p:txBody>
          <a:bodyPr lIns="0" tIns="0" rIns="0" bIns="0" rtlCol="0" anchor="t">
            <a:spAutoFit/>
          </a:bodyPr>
          <a:lstStyle/>
          <a:p>
            <a:pPr algn="just">
              <a:lnSpc>
                <a:spcPts val="15400"/>
              </a:lnSpc>
            </a:pPr>
            <a:r>
              <a:rPr lang="en-US" sz="11000">
                <a:solidFill>
                  <a:srgbClr val="726151"/>
                </a:solidFill>
                <a:latin typeface="Roboto Slab"/>
              </a:rPr>
              <a:t>2. Thuật ngữ</a:t>
            </a:r>
          </a:p>
        </p:txBody>
      </p:sp>
      <p:sp>
        <p:nvSpPr>
          <p:cNvPr id="11" name="Slide Number Placeholder 10">
            <a:extLst>
              <a:ext uri="{FF2B5EF4-FFF2-40B4-BE49-F238E27FC236}">
                <a16:creationId xmlns:a16="http://schemas.microsoft.com/office/drawing/2014/main" id="{9D329544-1313-02D1-AC2B-591D18E5AECC}"/>
              </a:ext>
            </a:extLst>
          </p:cNvPr>
          <p:cNvSpPr>
            <a:spLocks noGrp="1"/>
          </p:cNvSpPr>
          <p:nvPr>
            <p:ph type="sldNum" sz="quarter" idx="12"/>
          </p:nvPr>
        </p:nvSpPr>
        <p:spPr>
          <a:xfrm>
            <a:off x="6784640" y="9712178"/>
            <a:ext cx="2133600" cy="365125"/>
          </a:xfrm>
        </p:spPr>
        <p:txBody>
          <a:bodyPr/>
          <a:lstStyle/>
          <a:p>
            <a:fld id="{B6F15528-21DE-4FAA-801E-634DDDAF4B2B}" type="slidenum">
              <a:rPr lang="en-US" smtClean="0"/>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10057392">
            <a:off x="14012330" y="6199221"/>
            <a:ext cx="6493940" cy="6529555"/>
          </a:xfrm>
          <a:custGeom>
            <a:avLst/>
            <a:gdLst/>
            <a:ahLst/>
            <a:cxnLst/>
            <a:rect l="l" t="t" r="r" b="b"/>
            <a:pathLst>
              <a:path w="6493940" h="6529555">
                <a:moveTo>
                  <a:pt x="0" y="0"/>
                </a:moveTo>
                <a:lnTo>
                  <a:pt x="6493940" y="0"/>
                </a:lnTo>
                <a:lnTo>
                  <a:pt x="6493940" y="6529555"/>
                </a:lnTo>
                <a:lnTo>
                  <a:pt x="0" y="6529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4259919">
            <a:off x="15709405" y="3868840"/>
            <a:ext cx="4700392" cy="1649410"/>
          </a:xfrm>
          <a:custGeom>
            <a:avLst/>
            <a:gdLst/>
            <a:ahLst/>
            <a:cxnLst/>
            <a:rect l="l" t="t" r="r" b="b"/>
            <a:pathLst>
              <a:path w="4700392" h="1649410">
                <a:moveTo>
                  <a:pt x="0" y="0"/>
                </a:moveTo>
                <a:lnTo>
                  <a:pt x="4700392" y="0"/>
                </a:lnTo>
                <a:lnTo>
                  <a:pt x="4700392" y="1649410"/>
                </a:lnTo>
                <a:lnTo>
                  <a:pt x="0" y="1649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9801328">
            <a:off x="17062781" y="7165367"/>
            <a:ext cx="2450438" cy="4185866"/>
          </a:xfrm>
          <a:custGeom>
            <a:avLst/>
            <a:gdLst/>
            <a:ahLst/>
            <a:cxnLst/>
            <a:rect l="l" t="t" r="r" b="b"/>
            <a:pathLst>
              <a:path w="2450438" h="4185866">
                <a:moveTo>
                  <a:pt x="0" y="0"/>
                </a:moveTo>
                <a:lnTo>
                  <a:pt x="2450438" y="0"/>
                </a:lnTo>
                <a:lnTo>
                  <a:pt x="2450438" y="4185866"/>
                </a:lnTo>
                <a:lnTo>
                  <a:pt x="0" y="41858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rot="1741598" flipH="1">
            <a:off x="-1504725" y="-1565846"/>
            <a:ext cx="3350281" cy="7303064"/>
          </a:xfrm>
          <a:custGeom>
            <a:avLst/>
            <a:gdLst/>
            <a:ahLst/>
            <a:cxnLst/>
            <a:rect l="l" t="t" r="r" b="b"/>
            <a:pathLst>
              <a:path w="3350281" h="7303064">
                <a:moveTo>
                  <a:pt x="3350281" y="0"/>
                </a:moveTo>
                <a:lnTo>
                  <a:pt x="0" y="0"/>
                </a:lnTo>
                <a:lnTo>
                  <a:pt x="0" y="7303064"/>
                </a:lnTo>
                <a:lnTo>
                  <a:pt x="3350281" y="7303064"/>
                </a:lnTo>
                <a:lnTo>
                  <a:pt x="3350281"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TextBox 6"/>
          <p:cNvSpPr txBox="1"/>
          <p:nvPr/>
        </p:nvSpPr>
        <p:spPr>
          <a:xfrm>
            <a:off x="1028700" y="866775"/>
            <a:ext cx="6777140" cy="1533525"/>
          </a:xfrm>
          <a:prstGeom prst="rect">
            <a:avLst/>
          </a:prstGeom>
        </p:spPr>
        <p:txBody>
          <a:bodyPr lIns="0" tIns="0" rIns="0" bIns="0" rtlCol="0" anchor="t">
            <a:spAutoFit/>
          </a:bodyPr>
          <a:lstStyle/>
          <a:p>
            <a:pPr algn="l">
              <a:lnSpc>
                <a:spcPts val="12599"/>
              </a:lnSpc>
            </a:pPr>
            <a:r>
              <a:rPr lang="en-US" sz="9000">
                <a:solidFill>
                  <a:srgbClr val="726151"/>
                </a:solidFill>
                <a:latin typeface="Roboto Slab"/>
              </a:rPr>
              <a:t>3. Đặc trưng</a:t>
            </a:r>
          </a:p>
        </p:txBody>
      </p:sp>
      <p:sp>
        <p:nvSpPr>
          <p:cNvPr id="7" name="Freeform 7"/>
          <p:cNvSpPr/>
          <p:nvPr/>
        </p:nvSpPr>
        <p:spPr>
          <a:xfrm>
            <a:off x="8313366" y="1234399"/>
            <a:ext cx="4129818" cy="4114800"/>
          </a:xfrm>
          <a:custGeom>
            <a:avLst/>
            <a:gdLst/>
            <a:ahLst/>
            <a:cxnLst/>
            <a:rect l="l" t="t" r="r" b="b"/>
            <a:pathLst>
              <a:path w="4129818" h="4114800">
                <a:moveTo>
                  <a:pt x="0" y="0"/>
                </a:moveTo>
                <a:lnTo>
                  <a:pt x="4129818" y="0"/>
                </a:lnTo>
                <a:lnTo>
                  <a:pt x="412981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8" name="Freeform 8"/>
          <p:cNvSpPr/>
          <p:nvPr/>
        </p:nvSpPr>
        <p:spPr>
          <a:xfrm>
            <a:off x="8313366" y="5349199"/>
            <a:ext cx="4129818" cy="4114800"/>
          </a:xfrm>
          <a:custGeom>
            <a:avLst/>
            <a:gdLst/>
            <a:ahLst/>
            <a:cxnLst/>
            <a:rect l="l" t="t" r="r" b="b"/>
            <a:pathLst>
              <a:path w="4129818" h="4114800">
                <a:moveTo>
                  <a:pt x="0" y="0"/>
                </a:moveTo>
                <a:lnTo>
                  <a:pt x="4129818" y="0"/>
                </a:lnTo>
                <a:lnTo>
                  <a:pt x="412981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9" name="Freeform 9"/>
          <p:cNvSpPr/>
          <p:nvPr/>
        </p:nvSpPr>
        <p:spPr>
          <a:xfrm>
            <a:off x="13129482" y="1234399"/>
            <a:ext cx="4129818" cy="4114800"/>
          </a:xfrm>
          <a:custGeom>
            <a:avLst/>
            <a:gdLst/>
            <a:ahLst/>
            <a:cxnLst/>
            <a:rect l="l" t="t" r="r" b="b"/>
            <a:pathLst>
              <a:path w="4129818" h="4114800">
                <a:moveTo>
                  <a:pt x="0" y="0"/>
                </a:moveTo>
                <a:lnTo>
                  <a:pt x="4129818" y="0"/>
                </a:lnTo>
                <a:lnTo>
                  <a:pt x="412981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0" name="Freeform 10"/>
          <p:cNvSpPr/>
          <p:nvPr/>
        </p:nvSpPr>
        <p:spPr>
          <a:xfrm>
            <a:off x="13129482" y="5349199"/>
            <a:ext cx="4129818" cy="4114800"/>
          </a:xfrm>
          <a:custGeom>
            <a:avLst/>
            <a:gdLst/>
            <a:ahLst/>
            <a:cxnLst/>
            <a:rect l="l" t="t" r="r" b="b"/>
            <a:pathLst>
              <a:path w="4129818" h="4114800">
                <a:moveTo>
                  <a:pt x="0" y="0"/>
                </a:moveTo>
                <a:lnTo>
                  <a:pt x="4129818" y="0"/>
                </a:lnTo>
                <a:lnTo>
                  <a:pt x="412981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1" name="TextBox 11"/>
          <p:cNvSpPr txBox="1"/>
          <p:nvPr/>
        </p:nvSpPr>
        <p:spPr>
          <a:xfrm>
            <a:off x="8984566" y="2753954"/>
            <a:ext cx="2787419" cy="537845"/>
          </a:xfrm>
          <a:prstGeom prst="rect">
            <a:avLst/>
          </a:prstGeom>
        </p:spPr>
        <p:txBody>
          <a:bodyPr lIns="0" tIns="0" rIns="0" bIns="0" rtlCol="0" anchor="t">
            <a:spAutoFit/>
          </a:bodyPr>
          <a:lstStyle/>
          <a:p>
            <a:pPr marL="690879" lvl="1" indent="-345439" algn="l">
              <a:lnSpc>
                <a:spcPts val="4479"/>
              </a:lnSpc>
              <a:buAutoNum type="arabicPeriod"/>
            </a:pPr>
            <a:r>
              <a:rPr lang="en-US" sz="3199">
                <a:solidFill>
                  <a:srgbClr val="726151"/>
                </a:solidFill>
                <a:latin typeface="Kulachat Serif"/>
              </a:rPr>
              <a:t> Indexing</a:t>
            </a:r>
          </a:p>
        </p:txBody>
      </p:sp>
      <p:sp>
        <p:nvSpPr>
          <p:cNvPr id="12" name="Freeform 12"/>
          <p:cNvSpPr/>
          <p:nvPr/>
        </p:nvSpPr>
        <p:spPr>
          <a:xfrm>
            <a:off x="3704198" y="5349199"/>
            <a:ext cx="3923368" cy="3909101"/>
          </a:xfrm>
          <a:custGeom>
            <a:avLst/>
            <a:gdLst/>
            <a:ahLst/>
            <a:cxnLst/>
            <a:rect l="l" t="t" r="r" b="b"/>
            <a:pathLst>
              <a:path w="3923368" h="3909101">
                <a:moveTo>
                  <a:pt x="0" y="0"/>
                </a:moveTo>
                <a:lnTo>
                  <a:pt x="3923368" y="0"/>
                </a:lnTo>
                <a:lnTo>
                  <a:pt x="3923368" y="3909101"/>
                </a:lnTo>
                <a:lnTo>
                  <a:pt x="0" y="39091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3" name="TextBox 13"/>
          <p:cNvSpPr txBox="1"/>
          <p:nvPr/>
        </p:nvSpPr>
        <p:spPr>
          <a:xfrm>
            <a:off x="4272173" y="6765904"/>
            <a:ext cx="2787419" cy="537845"/>
          </a:xfrm>
          <a:prstGeom prst="rect">
            <a:avLst/>
          </a:prstGeom>
        </p:spPr>
        <p:txBody>
          <a:bodyPr lIns="0" tIns="0" rIns="0" bIns="0" rtlCol="0" anchor="t">
            <a:spAutoFit/>
          </a:bodyPr>
          <a:lstStyle/>
          <a:p>
            <a:pPr algn="ctr">
              <a:lnSpc>
                <a:spcPts val="4479"/>
              </a:lnSpc>
            </a:pPr>
            <a:r>
              <a:rPr lang="en-US" sz="3199">
                <a:solidFill>
                  <a:srgbClr val="726151"/>
                </a:solidFill>
                <a:latin typeface="Kulachat Serif"/>
              </a:rPr>
              <a:t>3. Aggregation</a:t>
            </a:r>
          </a:p>
        </p:txBody>
      </p:sp>
      <p:sp>
        <p:nvSpPr>
          <p:cNvPr id="14" name="TextBox 14"/>
          <p:cNvSpPr txBox="1"/>
          <p:nvPr/>
        </p:nvSpPr>
        <p:spPr>
          <a:xfrm>
            <a:off x="13800682" y="2753954"/>
            <a:ext cx="2787419" cy="537845"/>
          </a:xfrm>
          <a:prstGeom prst="rect">
            <a:avLst/>
          </a:prstGeom>
        </p:spPr>
        <p:txBody>
          <a:bodyPr lIns="0" tIns="0" rIns="0" bIns="0" rtlCol="0" anchor="t">
            <a:spAutoFit/>
          </a:bodyPr>
          <a:lstStyle/>
          <a:p>
            <a:pPr algn="ctr">
              <a:lnSpc>
                <a:spcPts val="4479"/>
              </a:lnSpc>
            </a:pPr>
            <a:r>
              <a:rPr lang="en-US" sz="3199">
                <a:solidFill>
                  <a:srgbClr val="726151"/>
                </a:solidFill>
                <a:latin typeface="Kulachat Serif"/>
              </a:rPr>
              <a:t>2. Replication</a:t>
            </a:r>
          </a:p>
        </p:txBody>
      </p:sp>
      <p:sp>
        <p:nvSpPr>
          <p:cNvPr id="15" name="TextBox 15"/>
          <p:cNvSpPr txBox="1"/>
          <p:nvPr/>
        </p:nvSpPr>
        <p:spPr>
          <a:xfrm>
            <a:off x="8984566" y="6844967"/>
            <a:ext cx="2787419" cy="537845"/>
          </a:xfrm>
          <a:prstGeom prst="rect">
            <a:avLst/>
          </a:prstGeom>
        </p:spPr>
        <p:txBody>
          <a:bodyPr lIns="0" tIns="0" rIns="0" bIns="0" rtlCol="0" anchor="t">
            <a:spAutoFit/>
          </a:bodyPr>
          <a:lstStyle/>
          <a:p>
            <a:pPr algn="ctr">
              <a:lnSpc>
                <a:spcPts val="4479"/>
              </a:lnSpc>
            </a:pPr>
            <a:r>
              <a:rPr lang="en-US" sz="3199">
                <a:solidFill>
                  <a:srgbClr val="726151"/>
                </a:solidFill>
                <a:latin typeface="Kulachat Serif"/>
              </a:rPr>
              <a:t>4. Sharding</a:t>
            </a:r>
          </a:p>
        </p:txBody>
      </p:sp>
      <p:sp>
        <p:nvSpPr>
          <p:cNvPr id="16" name="TextBox 16"/>
          <p:cNvSpPr txBox="1"/>
          <p:nvPr/>
        </p:nvSpPr>
        <p:spPr>
          <a:xfrm>
            <a:off x="13599603" y="6844967"/>
            <a:ext cx="3189576" cy="537845"/>
          </a:xfrm>
          <a:prstGeom prst="rect">
            <a:avLst/>
          </a:prstGeom>
        </p:spPr>
        <p:txBody>
          <a:bodyPr lIns="0" tIns="0" rIns="0" bIns="0" rtlCol="0" anchor="t">
            <a:spAutoFit/>
          </a:bodyPr>
          <a:lstStyle/>
          <a:p>
            <a:pPr algn="ctr">
              <a:lnSpc>
                <a:spcPts val="4479"/>
              </a:lnSpc>
            </a:pPr>
            <a:r>
              <a:rPr lang="en-US" sz="3199">
                <a:solidFill>
                  <a:srgbClr val="726151"/>
                </a:solidFill>
                <a:latin typeface="Kulachat Serif"/>
              </a:rPr>
              <a:t>5. Load balancing</a:t>
            </a:r>
          </a:p>
        </p:txBody>
      </p:sp>
      <p:sp>
        <p:nvSpPr>
          <p:cNvPr id="20" name="Slide Number Placeholder 19">
            <a:extLst>
              <a:ext uri="{FF2B5EF4-FFF2-40B4-BE49-F238E27FC236}">
                <a16:creationId xmlns:a16="http://schemas.microsoft.com/office/drawing/2014/main" id="{96077FD9-0C5F-2FAE-1043-80F454654BB7}"/>
              </a:ext>
            </a:extLst>
          </p:cNvPr>
          <p:cNvSpPr>
            <a:spLocks noGrp="1"/>
          </p:cNvSpPr>
          <p:nvPr>
            <p:ph type="sldNum" sz="quarter" idx="12"/>
          </p:nvPr>
        </p:nvSpPr>
        <p:spPr>
          <a:xfrm>
            <a:off x="6739040" y="9687888"/>
            <a:ext cx="2133600" cy="365125"/>
          </a:xfrm>
        </p:spPr>
        <p:txBody>
          <a:bodyPr/>
          <a:lstStyle/>
          <a:p>
            <a:fld id="{B6F15528-21DE-4FAA-801E-634DDDAF4B2B}"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1279815">
            <a:off x="16479612" y="1697"/>
            <a:ext cx="3616776" cy="7883980"/>
          </a:xfrm>
          <a:custGeom>
            <a:avLst/>
            <a:gdLst/>
            <a:ahLst/>
            <a:cxnLst/>
            <a:rect l="l" t="t" r="r" b="b"/>
            <a:pathLst>
              <a:path w="3616776" h="7883980">
                <a:moveTo>
                  <a:pt x="0" y="0"/>
                </a:moveTo>
                <a:lnTo>
                  <a:pt x="3616776" y="0"/>
                </a:lnTo>
                <a:lnTo>
                  <a:pt x="3616776" y="7883980"/>
                </a:lnTo>
                <a:lnTo>
                  <a:pt x="0" y="7883980"/>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014169" y="6326281"/>
            <a:ext cx="6493940" cy="6529555"/>
          </a:xfrm>
          <a:custGeom>
            <a:avLst/>
            <a:gdLst/>
            <a:ahLst/>
            <a:cxnLst/>
            <a:rect l="l" t="t" r="r" b="b"/>
            <a:pathLst>
              <a:path w="6493940" h="6529555">
                <a:moveTo>
                  <a:pt x="0" y="0"/>
                </a:moveTo>
                <a:lnTo>
                  <a:pt x="6493939" y="0"/>
                </a:lnTo>
                <a:lnTo>
                  <a:pt x="6493939" y="6529555"/>
                </a:lnTo>
                <a:lnTo>
                  <a:pt x="0" y="6529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4368370">
            <a:off x="-851415" y="3972931"/>
            <a:ext cx="2689927" cy="1649410"/>
          </a:xfrm>
          <a:custGeom>
            <a:avLst/>
            <a:gdLst/>
            <a:ahLst/>
            <a:cxnLst/>
            <a:rect l="l" t="t" r="r" b="b"/>
            <a:pathLst>
              <a:path w="2689927" h="1649410">
                <a:moveTo>
                  <a:pt x="0" y="0"/>
                </a:moveTo>
                <a:lnTo>
                  <a:pt x="2689928" y="0"/>
                </a:lnTo>
                <a:lnTo>
                  <a:pt x="2689928" y="1649410"/>
                </a:lnTo>
                <a:lnTo>
                  <a:pt x="0" y="1649410"/>
                </a:lnTo>
                <a:lnTo>
                  <a:pt x="0" y="0"/>
                </a:lnTo>
                <a:close/>
              </a:path>
            </a:pathLst>
          </a:custGeom>
          <a:blipFill>
            <a:blip r:embed="rId6">
              <a:extLst>
                <a:ext uri="{96DAC541-7B7A-43D3-8B79-37D633B846F1}">
                  <asvg:svgBlip xmlns:asvg="http://schemas.microsoft.com/office/drawing/2016/SVG/main" r:embed="rId7"/>
                </a:ext>
              </a:extLst>
            </a:blip>
            <a:stretch>
              <a:fillRect l="-74740"/>
            </a:stretch>
          </a:blipFill>
        </p:spPr>
        <p:txBody>
          <a:bodyPr/>
          <a:lstStyle/>
          <a:p>
            <a:endParaRPr lang="vi-VN"/>
          </a:p>
        </p:txBody>
      </p:sp>
      <p:sp>
        <p:nvSpPr>
          <p:cNvPr id="5" name="Freeform 5"/>
          <p:cNvSpPr/>
          <p:nvPr/>
        </p:nvSpPr>
        <p:spPr>
          <a:xfrm rot="8309932" flipV="1">
            <a:off x="-517156" y="6719067"/>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Freeform 6"/>
          <p:cNvSpPr/>
          <p:nvPr/>
        </p:nvSpPr>
        <p:spPr>
          <a:xfrm>
            <a:off x="1028700" y="2641787"/>
            <a:ext cx="8115300" cy="6899962"/>
          </a:xfrm>
          <a:custGeom>
            <a:avLst/>
            <a:gdLst/>
            <a:ahLst/>
            <a:cxnLst/>
            <a:rect l="l" t="t" r="r" b="b"/>
            <a:pathLst>
              <a:path w="8115300" h="6899962">
                <a:moveTo>
                  <a:pt x="0" y="0"/>
                </a:moveTo>
                <a:lnTo>
                  <a:pt x="8115300" y="0"/>
                </a:lnTo>
                <a:lnTo>
                  <a:pt x="8115300" y="6899962"/>
                </a:lnTo>
                <a:lnTo>
                  <a:pt x="0" y="6899962"/>
                </a:lnTo>
                <a:lnTo>
                  <a:pt x="0" y="0"/>
                </a:lnTo>
                <a:close/>
              </a:path>
            </a:pathLst>
          </a:custGeom>
          <a:blipFill>
            <a:blip r:embed="rId10"/>
            <a:stretch>
              <a:fillRect l="-3881" t="-13087" b="-7332"/>
            </a:stretch>
          </a:blipFill>
        </p:spPr>
        <p:txBody>
          <a:bodyPr/>
          <a:lstStyle/>
          <a:p>
            <a:endParaRPr lang="vi-VN"/>
          </a:p>
        </p:txBody>
      </p:sp>
      <p:sp>
        <p:nvSpPr>
          <p:cNvPr id="7" name="TextBox 7"/>
          <p:cNvSpPr txBox="1"/>
          <p:nvPr/>
        </p:nvSpPr>
        <p:spPr>
          <a:xfrm>
            <a:off x="1028700" y="679250"/>
            <a:ext cx="13195747" cy="1533525"/>
          </a:xfrm>
          <a:prstGeom prst="rect">
            <a:avLst/>
          </a:prstGeom>
        </p:spPr>
        <p:txBody>
          <a:bodyPr lIns="0" tIns="0" rIns="0" bIns="0" rtlCol="0" anchor="t">
            <a:spAutoFit/>
          </a:bodyPr>
          <a:lstStyle/>
          <a:p>
            <a:pPr algn="l">
              <a:lnSpc>
                <a:spcPts val="12599"/>
              </a:lnSpc>
            </a:pPr>
            <a:r>
              <a:rPr lang="en-US" sz="9000">
                <a:solidFill>
                  <a:srgbClr val="726151"/>
                </a:solidFill>
                <a:latin typeface="Roboto Slab"/>
              </a:rPr>
              <a:t>4. Ưu - nhược điểm</a:t>
            </a:r>
          </a:p>
        </p:txBody>
      </p:sp>
      <p:sp>
        <p:nvSpPr>
          <p:cNvPr id="8" name="TextBox 8"/>
          <p:cNvSpPr txBox="1"/>
          <p:nvPr/>
        </p:nvSpPr>
        <p:spPr>
          <a:xfrm>
            <a:off x="1028700" y="3451613"/>
            <a:ext cx="7622474" cy="6380549"/>
          </a:xfrm>
          <a:prstGeom prst="rect">
            <a:avLst/>
          </a:prstGeom>
        </p:spPr>
        <p:txBody>
          <a:bodyPr lIns="0" tIns="0" rIns="0" bIns="0" rtlCol="0" anchor="t">
            <a:spAutoFit/>
          </a:bodyPr>
          <a:lstStyle/>
          <a:p>
            <a:pPr marL="604140" lvl="1" indent="-302070" algn="just">
              <a:lnSpc>
                <a:spcPts val="3917"/>
              </a:lnSpc>
              <a:buFont typeface="Arial"/>
              <a:buChar char="•"/>
            </a:pPr>
            <a:r>
              <a:rPr lang="en-US" sz="2798">
                <a:solidFill>
                  <a:srgbClr val="726151"/>
                </a:solidFill>
                <a:latin typeface="Roboto"/>
              </a:rPr>
              <a:t>Dữ liệu lưu trữ phi cấu trúc, không có tính ràng buộc, toàn vẹn nên tính sẵn sàng cao, hiệu suất lớn và dễ dàng mở rộng lưu trữ.</a:t>
            </a:r>
          </a:p>
          <a:p>
            <a:pPr marL="604140" lvl="1" indent="-302070" algn="just">
              <a:lnSpc>
                <a:spcPts val="3917"/>
              </a:lnSpc>
              <a:buFont typeface="Arial"/>
              <a:buChar char="•"/>
            </a:pPr>
            <a:r>
              <a:rPr lang="en-US" sz="2798">
                <a:solidFill>
                  <a:srgbClr val="726151"/>
                </a:solidFill>
                <a:latin typeface="Roboto"/>
              </a:rPr>
              <a:t>Dữ liệu được caching (ghi đệm) lên RAM, hạn chế truy cập vào ổ cứng nên tốc độ đọc và ghi cao.</a:t>
            </a:r>
          </a:p>
          <a:p>
            <a:pPr marL="604140" lvl="1" indent="-302070" algn="just">
              <a:lnSpc>
                <a:spcPts val="3917"/>
              </a:lnSpc>
              <a:buFont typeface="Arial"/>
              <a:buChar char="•"/>
            </a:pPr>
            <a:r>
              <a:rPr lang="en-US" sz="2798">
                <a:solidFill>
                  <a:srgbClr val="726151"/>
                </a:solidFill>
                <a:latin typeface="Roboto"/>
              </a:rPr>
              <a:t>Lưu trữ bất kỳ loại dữ liệu nào. Không yêu cầu các schema được xác định trước.</a:t>
            </a:r>
          </a:p>
          <a:p>
            <a:pPr marL="604140" lvl="1" indent="-302070" algn="just">
              <a:lnSpc>
                <a:spcPts val="3917"/>
              </a:lnSpc>
              <a:buFont typeface="Arial"/>
              <a:buChar char="•"/>
            </a:pPr>
            <a:r>
              <a:rPr lang="en-US" sz="2798">
                <a:solidFill>
                  <a:srgbClr val="726151"/>
                </a:solidFill>
                <a:latin typeface="Roboto"/>
              </a:rPr>
              <a:t>Hỗ trợ một số công cụ lưu trữ và cung cấp API công cụ lưu trữ có thể cắm được cho phép các bên thứ ba phát triển công cụ lưu trữ dữ liệu riêng.</a:t>
            </a:r>
          </a:p>
          <a:p>
            <a:pPr algn="just">
              <a:lnSpc>
                <a:spcPts val="3917"/>
              </a:lnSpc>
            </a:pPr>
            <a:endParaRPr lang="en-US" sz="2798">
              <a:solidFill>
                <a:srgbClr val="726151"/>
              </a:solidFill>
              <a:latin typeface="Roboto"/>
            </a:endParaRPr>
          </a:p>
        </p:txBody>
      </p:sp>
      <p:sp>
        <p:nvSpPr>
          <p:cNvPr id="9" name="TextBox 9"/>
          <p:cNvSpPr txBox="1"/>
          <p:nvPr/>
        </p:nvSpPr>
        <p:spPr>
          <a:xfrm>
            <a:off x="3582696" y="2720796"/>
            <a:ext cx="2380535" cy="629920"/>
          </a:xfrm>
          <a:prstGeom prst="rect">
            <a:avLst/>
          </a:prstGeom>
        </p:spPr>
        <p:txBody>
          <a:bodyPr lIns="0" tIns="0" rIns="0" bIns="0" rtlCol="0" anchor="t">
            <a:spAutoFit/>
          </a:bodyPr>
          <a:lstStyle/>
          <a:p>
            <a:pPr algn="ctr">
              <a:lnSpc>
                <a:spcPts val="5179"/>
              </a:lnSpc>
            </a:pPr>
            <a:r>
              <a:rPr lang="en-US" sz="3699">
                <a:solidFill>
                  <a:srgbClr val="726151"/>
                </a:solidFill>
                <a:latin typeface="Roboto Bold"/>
              </a:rPr>
              <a:t>Ưu điểm</a:t>
            </a:r>
          </a:p>
        </p:txBody>
      </p:sp>
      <p:sp>
        <p:nvSpPr>
          <p:cNvPr id="10" name="Freeform 10"/>
          <p:cNvSpPr/>
          <p:nvPr/>
        </p:nvSpPr>
        <p:spPr>
          <a:xfrm>
            <a:off x="9653471" y="2641787"/>
            <a:ext cx="7931660" cy="6899962"/>
          </a:xfrm>
          <a:custGeom>
            <a:avLst/>
            <a:gdLst/>
            <a:ahLst/>
            <a:cxnLst/>
            <a:rect l="l" t="t" r="r" b="b"/>
            <a:pathLst>
              <a:path w="7931660" h="6899962">
                <a:moveTo>
                  <a:pt x="0" y="0"/>
                </a:moveTo>
                <a:lnTo>
                  <a:pt x="7931660" y="0"/>
                </a:lnTo>
                <a:lnTo>
                  <a:pt x="7931660" y="6899962"/>
                </a:lnTo>
                <a:lnTo>
                  <a:pt x="0" y="6899962"/>
                </a:lnTo>
                <a:lnTo>
                  <a:pt x="0" y="0"/>
                </a:lnTo>
                <a:close/>
              </a:path>
            </a:pathLst>
          </a:custGeom>
          <a:blipFill>
            <a:blip r:embed="rId10"/>
            <a:stretch>
              <a:fillRect t="-13166" r="-6698" b="-7720"/>
            </a:stretch>
          </a:blipFill>
        </p:spPr>
        <p:txBody>
          <a:bodyPr/>
          <a:lstStyle/>
          <a:p>
            <a:endParaRPr lang="vi-VN"/>
          </a:p>
        </p:txBody>
      </p:sp>
      <p:sp>
        <p:nvSpPr>
          <p:cNvPr id="11" name="TextBox 11"/>
          <p:cNvSpPr txBox="1"/>
          <p:nvPr/>
        </p:nvSpPr>
        <p:spPr>
          <a:xfrm>
            <a:off x="9837320" y="3451613"/>
            <a:ext cx="7563962" cy="545338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726151"/>
                </a:solidFill>
                <a:latin typeface="Roboto"/>
              </a:rPr>
              <a:t>Không ứng dụng được cho các mô hình giao dịch nào có yêu cầu độ chính xác cao do không có ràng buộc.</a:t>
            </a:r>
          </a:p>
          <a:p>
            <a:pPr marL="604519" lvl="1" indent="-302260" algn="just">
              <a:lnSpc>
                <a:spcPts val="3919"/>
              </a:lnSpc>
              <a:buFont typeface="Arial"/>
              <a:buChar char="•"/>
            </a:pPr>
            <a:r>
              <a:rPr lang="en-US" sz="2799">
                <a:solidFill>
                  <a:srgbClr val="726151"/>
                </a:solidFill>
                <a:latin typeface="Roboto"/>
              </a:rPr>
              <a:t>Dữ liệu lấy RAM làm trọng tâm hoạt động vì vậy khi hoạt động yêu cầu một bộ nhớ RAM lớn.</a:t>
            </a:r>
          </a:p>
          <a:p>
            <a:pPr marL="604519" lvl="1" indent="-302260" algn="just">
              <a:lnSpc>
                <a:spcPts val="3919"/>
              </a:lnSpc>
              <a:buFont typeface="Arial"/>
              <a:buChar char="•"/>
            </a:pPr>
            <a:r>
              <a:rPr lang="en-US" sz="2799">
                <a:solidFill>
                  <a:srgbClr val="726151"/>
                </a:solidFill>
                <a:latin typeface="Roboto"/>
              </a:rPr>
              <a:t>Mọi thay đổi về dữ liệu mặc định đều chưa được ghi xuống ổ cứng ngay lập tức vì vậy khả năng bị mất dữ liệu từ nguyên nhân mất điện đột xuất là rất cao.</a:t>
            </a:r>
          </a:p>
          <a:p>
            <a:pPr algn="just">
              <a:lnSpc>
                <a:spcPts val="3919"/>
              </a:lnSpc>
            </a:pPr>
            <a:endParaRPr lang="en-US" sz="2799">
              <a:solidFill>
                <a:srgbClr val="726151"/>
              </a:solidFill>
              <a:latin typeface="Roboto"/>
            </a:endParaRPr>
          </a:p>
        </p:txBody>
      </p:sp>
      <p:sp>
        <p:nvSpPr>
          <p:cNvPr id="12" name="TextBox 12"/>
          <p:cNvSpPr txBox="1"/>
          <p:nvPr/>
        </p:nvSpPr>
        <p:spPr>
          <a:xfrm>
            <a:off x="12925594" y="2720796"/>
            <a:ext cx="2597706" cy="629920"/>
          </a:xfrm>
          <a:prstGeom prst="rect">
            <a:avLst/>
          </a:prstGeom>
        </p:spPr>
        <p:txBody>
          <a:bodyPr lIns="0" tIns="0" rIns="0" bIns="0" rtlCol="0" anchor="t">
            <a:spAutoFit/>
          </a:bodyPr>
          <a:lstStyle/>
          <a:p>
            <a:pPr algn="ctr">
              <a:lnSpc>
                <a:spcPts val="5179"/>
              </a:lnSpc>
            </a:pPr>
            <a:r>
              <a:rPr lang="en-US" sz="3699">
                <a:solidFill>
                  <a:srgbClr val="726151"/>
                </a:solidFill>
                <a:latin typeface="Roboto Bold"/>
              </a:rPr>
              <a:t>Nhược điểm</a:t>
            </a:r>
          </a:p>
        </p:txBody>
      </p:sp>
      <p:sp>
        <p:nvSpPr>
          <p:cNvPr id="16" name="Slide Number Placeholder 15">
            <a:extLst>
              <a:ext uri="{FF2B5EF4-FFF2-40B4-BE49-F238E27FC236}">
                <a16:creationId xmlns:a16="http://schemas.microsoft.com/office/drawing/2014/main" id="{D6AD6FED-2D43-9927-002D-E43BE5E5C44E}"/>
              </a:ext>
            </a:extLst>
          </p:cNvPr>
          <p:cNvSpPr>
            <a:spLocks noGrp="1"/>
          </p:cNvSpPr>
          <p:nvPr>
            <p:ph type="sldNum" sz="quarter" idx="12"/>
          </p:nvPr>
        </p:nvSpPr>
        <p:spPr>
          <a:xfrm>
            <a:off x="6934200" y="9750496"/>
            <a:ext cx="2133600" cy="365125"/>
          </a:xfrm>
        </p:spPr>
        <p:txBody>
          <a:bodyPr/>
          <a:lstStyle/>
          <a:p>
            <a:fld id="{B6F15528-21DE-4FAA-801E-634DDDAF4B2B}" type="slidenum">
              <a:rPr lang="en-US" smtClean="0"/>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2322199" y="752366"/>
            <a:ext cx="13995561" cy="1533525"/>
          </a:xfrm>
          <a:prstGeom prst="rect">
            <a:avLst/>
          </a:prstGeom>
        </p:spPr>
        <p:txBody>
          <a:bodyPr lIns="0" tIns="0" rIns="0" bIns="0" rtlCol="0" anchor="t">
            <a:spAutoFit/>
          </a:bodyPr>
          <a:lstStyle/>
          <a:p>
            <a:pPr algn="l">
              <a:lnSpc>
                <a:spcPts val="12599"/>
              </a:lnSpc>
            </a:pPr>
            <a:r>
              <a:rPr lang="en-US" sz="9000">
                <a:solidFill>
                  <a:srgbClr val="726151"/>
                </a:solidFill>
                <a:latin typeface="Roboto Slab"/>
              </a:rPr>
              <a:t>5. Phiên bản và cài đặt</a:t>
            </a:r>
          </a:p>
        </p:txBody>
      </p:sp>
      <p:sp>
        <p:nvSpPr>
          <p:cNvPr id="3" name="Freeform 3"/>
          <p:cNvSpPr/>
          <p:nvPr/>
        </p:nvSpPr>
        <p:spPr>
          <a:xfrm rot="-10057392">
            <a:off x="14012330" y="6199221"/>
            <a:ext cx="6493940" cy="6529555"/>
          </a:xfrm>
          <a:custGeom>
            <a:avLst/>
            <a:gdLst/>
            <a:ahLst/>
            <a:cxnLst/>
            <a:rect l="l" t="t" r="r" b="b"/>
            <a:pathLst>
              <a:path w="6493940" h="6529555">
                <a:moveTo>
                  <a:pt x="0" y="0"/>
                </a:moveTo>
                <a:lnTo>
                  <a:pt x="6493940" y="0"/>
                </a:lnTo>
                <a:lnTo>
                  <a:pt x="6493940" y="6529555"/>
                </a:lnTo>
                <a:lnTo>
                  <a:pt x="0" y="6529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rot="-4065954">
            <a:off x="-2350196" y="8433595"/>
            <a:ext cx="4700392" cy="1649410"/>
          </a:xfrm>
          <a:custGeom>
            <a:avLst/>
            <a:gdLst/>
            <a:ahLst/>
            <a:cxnLst/>
            <a:rect l="l" t="t" r="r" b="b"/>
            <a:pathLst>
              <a:path w="4700392" h="1649410">
                <a:moveTo>
                  <a:pt x="0" y="0"/>
                </a:moveTo>
                <a:lnTo>
                  <a:pt x="4700392" y="0"/>
                </a:lnTo>
                <a:lnTo>
                  <a:pt x="4700392" y="1649410"/>
                </a:lnTo>
                <a:lnTo>
                  <a:pt x="0" y="1649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rot="-124391" flipV="1">
            <a:off x="16034081" y="6470997"/>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TextBox 6"/>
          <p:cNvSpPr txBox="1"/>
          <p:nvPr/>
        </p:nvSpPr>
        <p:spPr>
          <a:xfrm>
            <a:off x="2322199" y="2657366"/>
            <a:ext cx="14937101" cy="693040"/>
          </a:xfrm>
          <a:prstGeom prst="rect">
            <a:avLst/>
          </a:prstGeom>
        </p:spPr>
        <p:txBody>
          <a:bodyPr lIns="0" tIns="0" rIns="0" bIns="0" rtlCol="0" anchor="t">
            <a:spAutoFit/>
          </a:bodyPr>
          <a:lstStyle/>
          <a:p>
            <a:pPr algn="just">
              <a:lnSpc>
                <a:spcPts val="5882"/>
              </a:lnSpc>
            </a:pPr>
            <a:r>
              <a:rPr lang="en-US" sz="3699">
                <a:solidFill>
                  <a:srgbClr val="726151"/>
                </a:solidFill>
                <a:latin typeface="Roboto Condensed Bold"/>
              </a:rPr>
              <a:t>MongoDB Community Server: </a:t>
            </a:r>
            <a:r>
              <a:rPr lang="en-US" sz="3699">
                <a:solidFill>
                  <a:srgbClr val="726151"/>
                </a:solidFill>
                <a:latin typeface="Roboto Condensed"/>
              </a:rPr>
              <a:t>Phiên bản cài đặt máy chủ địa phương</a:t>
            </a:r>
          </a:p>
        </p:txBody>
      </p:sp>
      <p:sp>
        <p:nvSpPr>
          <p:cNvPr id="7" name="Freeform 7"/>
          <p:cNvSpPr/>
          <p:nvPr/>
        </p:nvSpPr>
        <p:spPr>
          <a:xfrm rot="1363955" flipH="1">
            <a:off x="-1407618" y="-242438"/>
            <a:ext cx="3637262" cy="7928637"/>
          </a:xfrm>
          <a:custGeom>
            <a:avLst/>
            <a:gdLst/>
            <a:ahLst/>
            <a:cxnLst/>
            <a:rect l="l" t="t" r="r" b="b"/>
            <a:pathLst>
              <a:path w="3637262" h="7928637">
                <a:moveTo>
                  <a:pt x="3637262" y="0"/>
                </a:moveTo>
                <a:lnTo>
                  <a:pt x="0" y="0"/>
                </a:lnTo>
                <a:lnTo>
                  <a:pt x="0" y="7928637"/>
                </a:lnTo>
                <a:lnTo>
                  <a:pt x="3637262" y="7928637"/>
                </a:lnTo>
                <a:lnTo>
                  <a:pt x="3637262"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8" name="TextBox 8"/>
          <p:cNvSpPr txBox="1"/>
          <p:nvPr/>
        </p:nvSpPr>
        <p:spPr>
          <a:xfrm>
            <a:off x="2322199" y="5445793"/>
            <a:ext cx="14937101" cy="693040"/>
          </a:xfrm>
          <a:prstGeom prst="rect">
            <a:avLst/>
          </a:prstGeom>
        </p:spPr>
        <p:txBody>
          <a:bodyPr lIns="0" tIns="0" rIns="0" bIns="0" rtlCol="0" anchor="t">
            <a:spAutoFit/>
          </a:bodyPr>
          <a:lstStyle/>
          <a:p>
            <a:pPr algn="just">
              <a:lnSpc>
                <a:spcPts val="5882"/>
              </a:lnSpc>
            </a:pPr>
            <a:r>
              <a:rPr lang="en-US" sz="3699">
                <a:solidFill>
                  <a:srgbClr val="726151"/>
                </a:solidFill>
                <a:latin typeface="Roboto Condensed Bold"/>
              </a:rPr>
              <a:t>MongoDB Enterprise Server: </a:t>
            </a:r>
            <a:r>
              <a:rPr lang="en-US" sz="3699">
                <a:solidFill>
                  <a:srgbClr val="726151"/>
                </a:solidFill>
                <a:latin typeface="Roboto Condensed"/>
              </a:rPr>
              <a:t>Phiên bản thương mại</a:t>
            </a:r>
          </a:p>
        </p:txBody>
      </p:sp>
      <p:sp>
        <p:nvSpPr>
          <p:cNvPr id="9" name="TextBox 9"/>
          <p:cNvSpPr txBox="1"/>
          <p:nvPr/>
        </p:nvSpPr>
        <p:spPr>
          <a:xfrm>
            <a:off x="2322199" y="6291233"/>
            <a:ext cx="15415401" cy="2178940"/>
          </a:xfrm>
          <a:prstGeom prst="rect">
            <a:avLst/>
          </a:prstGeom>
        </p:spPr>
        <p:txBody>
          <a:bodyPr lIns="0" tIns="0" rIns="0" bIns="0" rtlCol="0" anchor="t">
            <a:spAutoFit/>
          </a:bodyPr>
          <a:lstStyle/>
          <a:p>
            <a:pPr algn="just">
              <a:lnSpc>
                <a:spcPts val="5882"/>
              </a:lnSpc>
            </a:pPr>
            <a:r>
              <a:rPr lang="en-US" sz="3699">
                <a:solidFill>
                  <a:srgbClr val="726151"/>
                </a:solidFill>
                <a:latin typeface="Roboto Condensed Bold"/>
              </a:rPr>
              <a:t>MongoDB Atlas: </a:t>
            </a:r>
            <a:r>
              <a:rPr lang="en-US" sz="3699">
                <a:solidFill>
                  <a:srgbClr val="726151"/>
                </a:solidFill>
                <a:latin typeface="Roboto Condensed"/>
              </a:rPr>
              <a:t>Cung cấp phiên bản chạy trên nền tảng điện toán đám mây (cloud)</a:t>
            </a:r>
          </a:p>
          <a:p>
            <a:pPr marL="798826" lvl="1" indent="-399413" algn="just">
              <a:lnSpc>
                <a:spcPts val="5882"/>
              </a:lnSpc>
              <a:buFont typeface="Arial"/>
              <a:buChar char="•"/>
            </a:pPr>
            <a:r>
              <a:rPr lang="en-US" sz="3699">
                <a:solidFill>
                  <a:srgbClr val="726151"/>
                </a:solidFill>
                <a:latin typeface="Roboto Condensed"/>
              </a:rPr>
              <a:t>Không cần cài đặt về máy.</a:t>
            </a:r>
          </a:p>
          <a:p>
            <a:pPr marL="798826" lvl="1" indent="-399413" algn="just">
              <a:lnSpc>
                <a:spcPts val="5882"/>
              </a:lnSpc>
              <a:buFont typeface="Arial"/>
              <a:buChar char="•"/>
            </a:pPr>
            <a:r>
              <a:rPr lang="en-US" sz="3699">
                <a:solidFill>
                  <a:srgbClr val="726151"/>
                </a:solidFill>
                <a:latin typeface="Roboto Condensed"/>
              </a:rPr>
              <a:t>Đăng ký account: https://www.mongodb.com/cloud/atlas/register</a:t>
            </a:r>
          </a:p>
        </p:txBody>
      </p:sp>
      <p:sp>
        <p:nvSpPr>
          <p:cNvPr id="10" name="TextBox 10"/>
          <p:cNvSpPr txBox="1"/>
          <p:nvPr/>
        </p:nvSpPr>
        <p:spPr>
          <a:xfrm>
            <a:off x="2322199" y="3787864"/>
            <a:ext cx="14937101" cy="1287145"/>
          </a:xfrm>
          <a:prstGeom prst="rect">
            <a:avLst/>
          </a:prstGeom>
        </p:spPr>
        <p:txBody>
          <a:bodyPr lIns="0" tIns="0" rIns="0" bIns="0" rtlCol="0" anchor="t">
            <a:spAutoFit/>
          </a:bodyPr>
          <a:lstStyle/>
          <a:p>
            <a:pPr marL="798829" lvl="1" indent="-399415" algn="just">
              <a:lnSpc>
                <a:spcPts val="5179"/>
              </a:lnSpc>
              <a:buFont typeface="Arial"/>
              <a:buChar char="•"/>
            </a:pPr>
            <a:r>
              <a:rPr lang="en-US" sz="3699">
                <a:solidFill>
                  <a:srgbClr val="726151"/>
                </a:solidFill>
                <a:latin typeface="Roboto Condensed Bold"/>
              </a:rPr>
              <a:t>Download mongodb: </a:t>
            </a:r>
            <a:r>
              <a:rPr lang="en-US" sz="3699">
                <a:solidFill>
                  <a:srgbClr val="726151"/>
                </a:solidFill>
                <a:latin typeface="Roboto Condensed"/>
              </a:rPr>
              <a:t>https://www.mongodb.com/try/download/community</a:t>
            </a:r>
          </a:p>
          <a:p>
            <a:pPr marL="798829" lvl="1" indent="-399415" algn="just">
              <a:lnSpc>
                <a:spcPts val="5179"/>
              </a:lnSpc>
              <a:buFont typeface="Arial"/>
              <a:buChar char="•"/>
            </a:pPr>
            <a:r>
              <a:rPr lang="en-US" sz="3699">
                <a:solidFill>
                  <a:srgbClr val="726151"/>
                </a:solidFill>
                <a:latin typeface="Roboto Condensed Bold"/>
              </a:rPr>
              <a:t>Download mongosh:</a:t>
            </a:r>
            <a:r>
              <a:rPr lang="en-US" sz="3699">
                <a:solidFill>
                  <a:srgbClr val="726151"/>
                </a:solidFill>
                <a:latin typeface="Roboto Condensed"/>
              </a:rPr>
              <a:t> https://www.mongodb.com/try/download/shell</a:t>
            </a:r>
          </a:p>
        </p:txBody>
      </p:sp>
      <p:sp>
        <p:nvSpPr>
          <p:cNvPr id="14" name="Slide Number Placeholder 13">
            <a:extLst>
              <a:ext uri="{FF2B5EF4-FFF2-40B4-BE49-F238E27FC236}">
                <a16:creationId xmlns:a16="http://schemas.microsoft.com/office/drawing/2014/main" id="{5ECADB33-CE01-C8AB-7012-AD1CEE5E9FA5}"/>
              </a:ext>
            </a:extLst>
          </p:cNvPr>
          <p:cNvSpPr>
            <a:spLocks noGrp="1"/>
          </p:cNvSpPr>
          <p:nvPr>
            <p:ph type="sldNum" sz="quarter" idx="12"/>
          </p:nvPr>
        </p:nvSpPr>
        <p:spPr>
          <a:xfrm>
            <a:off x="6996545" y="9582505"/>
            <a:ext cx="2133600" cy="365125"/>
          </a:xfrm>
        </p:spPr>
        <p:txBody>
          <a:bodyPr/>
          <a:lstStyle/>
          <a:p>
            <a:fld id="{B6F15528-21DE-4FAA-801E-634DDDAF4B2B}" type="slidenum">
              <a:rPr lang="en-US" smtClean="0"/>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1363955" flipH="1">
            <a:off x="-1407618" y="-242438"/>
            <a:ext cx="3637262" cy="7928637"/>
          </a:xfrm>
          <a:custGeom>
            <a:avLst/>
            <a:gdLst/>
            <a:ahLst/>
            <a:cxnLst/>
            <a:rect l="l" t="t" r="r" b="b"/>
            <a:pathLst>
              <a:path w="3637262" h="7928637">
                <a:moveTo>
                  <a:pt x="3637262" y="0"/>
                </a:moveTo>
                <a:lnTo>
                  <a:pt x="0" y="0"/>
                </a:lnTo>
                <a:lnTo>
                  <a:pt x="0" y="7928637"/>
                </a:lnTo>
                <a:lnTo>
                  <a:pt x="3637262" y="7928637"/>
                </a:lnTo>
                <a:lnTo>
                  <a:pt x="3637262"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10057392">
            <a:off x="14012330" y="6199221"/>
            <a:ext cx="6493940" cy="6529555"/>
          </a:xfrm>
          <a:custGeom>
            <a:avLst/>
            <a:gdLst/>
            <a:ahLst/>
            <a:cxnLst/>
            <a:rect l="l" t="t" r="r" b="b"/>
            <a:pathLst>
              <a:path w="6493940" h="6529555">
                <a:moveTo>
                  <a:pt x="0" y="0"/>
                </a:moveTo>
                <a:lnTo>
                  <a:pt x="6493940" y="0"/>
                </a:lnTo>
                <a:lnTo>
                  <a:pt x="6493940" y="6529555"/>
                </a:lnTo>
                <a:lnTo>
                  <a:pt x="0" y="6529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4065954">
            <a:off x="12535028" y="7387601"/>
            <a:ext cx="4700392" cy="1649410"/>
          </a:xfrm>
          <a:custGeom>
            <a:avLst/>
            <a:gdLst/>
            <a:ahLst/>
            <a:cxnLst/>
            <a:rect l="l" t="t" r="r" b="b"/>
            <a:pathLst>
              <a:path w="4700392" h="1649410">
                <a:moveTo>
                  <a:pt x="0" y="0"/>
                </a:moveTo>
                <a:lnTo>
                  <a:pt x="4700392" y="0"/>
                </a:lnTo>
                <a:lnTo>
                  <a:pt x="4700392" y="1649411"/>
                </a:lnTo>
                <a:lnTo>
                  <a:pt x="0" y="16494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rot="-124391" flipV="1">
            <a:off x="15612139" y="6421325"/>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Freeform 6"/>
          <p:cNvSpPr/>
          <p:nvPr/>
        </p:nvSpPr>
        <p:spPr>
          <a:xfrm>
            <a:off x="633289" y="3307810"/>
            <a:ext cx="9066431" cy="5478303"/>
          </a:xfrm>
          <a:custGeom>
            <a:avLst/>
            <a:gdLst/>
            <a:ahLst/>
            <a:cxnLst/>
            <a:rect l="l" t="t" r="r" b="b"/>
            <a:pathLst>
              <a:path w="9066431" h="5478303">
                <a:moveTo>
                  <a:pt x="0" y="0"/>
                </a:moveTo>
                <a:lnTo>
                  <a:pt x="9066432" y="0"/>
                </a:lnTo>
                <a:lnTo>
                  <a:pt x="9066432" y="5478303"/>
                </a:lnTo>
                <a:lnTo>
                  <a:pt x="0" y="5478303"/>
                </a:lnTo>
                <a:lnTo>
                  <a:pt x="0" y="0"/>
                </a:lnTo>
                <a:close/>
              </a:path>
            </a:pathLst>
          </a:custGeom>
          <a:blipFill>
            <a:blip r:embed="rId10"/>
            <a:stretch>
              <a:fillRect/>
            </a:stretch>
          </a:blipFill>
        </p:spPr>
        <p:txBody>
          <a:bodyPr/>
          <a:lstStyle/>
          <a:p>
            <a:endParaRPr lang="vi-VN"/>
          </a:p>
        </p:txBody>
      </p:sp>
      <p:sp>
        <p:nvSpPr>
          <p:cNvPr id="7" name="Freeform 7"/>
          <p:cNvSpPr/>
          <p:nvPr/>
        </p:nvSpPr>
        <p:spPr>
          <a:xfrm>
            <a:off x="9872973" y="3307810"/>
            <a:ext cx="8063332" cy="5478303"/>
          </a:xfrm>
          <a:custGeom>
            <a:avLst/>
            <a:gdLst/>
            <a:ahLst/>
            <a:cxnLst/>
            <a:rect l="l" t="t" r="r" b="b"/>
            <a:pathLst>
              <a:path w="8063332" h="5478303">
                <a:moveTo>
                  <a:pt x="0" y="0"/>
                </a:moveTo>
                <a:lnTo>
                  <a:pt x="8063332" y="0"/>
                </a:lnTo>
                <a:lnTo>
                  <a:pt x="8063332" y="5478303"/>
                </a:lnTo>
                <a:lnTo>
                  <a:pt x="0" y="5478303"/>
                </a:lnTo>
                <a:lnTo>
                  <a:pt x="0" y="0"/>
                </a:lnTo>
                <a:close/>
              </a:path>
            </a:pathLst>
          </a:custGeom>
          <a:blipFill>
            <a:blip r:embed="rId11"/>
            <a:stretch>
              <a:fillRect l="-2657" t="-4379" r="-4445"/>
            </a:stretch>
          </a:blipFill>
        </p:spPr>
        <p:txBody>
          <a:bodyPr/>
          <a:lstStyle/>
          <a:p>
            <a:endParaRPr lang="vi-VN"/>
          </a:p>
        </p:txBody>
      </p:sp>
      <p:sp>
        <p:nvSpPr>
          <p:cNvPr id="8" name="TextBox 8"/>
          <p:cNvSpPr txBox="1"/>
          <p:nvPr/>
        </p:nvSpPr>
        <p:spPr>
          <a:xfrm>
            <a:off x="1028700" y="933450"/>
            <a:ext cx="16230600" cy="854075"/>
          </a:xfrm>
          <a:prstGeom prst="rect">
            <a:avLst/>
          </a:prstGeom>
        </p:spPr>
        <p:txBody>
          <a:bodyPr lIns="0" tIns="0" rIns="0" bIns="0" rtlCol="0" anchor="t">
            <a:spAutoFit/>
          </a:bodyPr>
          <a:lstStyle/>
          <a:p>
            <a:pPr algn="l">
              <a:lnSpc>
                <a:spcPts val="7000"/>
              </a:lnSpc>
            </a:pPr>
            <a:r>
              <a:rPr lang="en-US" sz="5000">
                <a:solidFill>
                  <a:srgbClr val="726151"/>
                </a:solidFill>
                <a:latin typeface="Roboto Slab Bold"/>
              </a:rPr>
              <a:t>6. Sử dụng MongoDB cho website bằng ExpressJS  </a:t>
            </a:r>
          </a:p>
        </p:txBody>
      </p:sp>
      <p:sp>
        <p:nvSpPr>
          <p:cNvPr id="9" name="TextBox 9"/>
          <p:cNvSpPr txBox="1"/>
          <p:nvPr/>
        </p:nvSpPr>
        <p:spPr>
          <a:xfrm>
            <a:off x="1028700" y="2184535"/>
            <a:ext cx="12875939" cy="754380"/>
          </a:xfrm>
          <a:prstGeom prst="rect">
            <a:avLst/>
          </a:prstGeom>
        </p:spPr>
        <p:txBody>
          <a:bodyPr lIns="0" tIns="0" rIns="0" bIns="0" rtlCol="0" anchor="t">
            <a:spAutoFit/>
          </a:bodyPr>
          <a:lstStyle/>
          <a:p>
            <a:pPr marL="863601" lvl="1" indent="-431801" algn="l">
              <a:lnSpc>
                <a:spcPts val="6360"/>
              </a:lnSpc>
              <a:buFont typeface="Arial"/>
              <a:buChar char="•"/>
            </a:pPr>
            <a:r>
              <a:rPr lang="en-US" sz="4000">
                <a:solidFill>
                  <a:srgbClr val="726151"/>
                </a:solidFill>
                <a:latin typeface="Roboto"/>
              </a:rPr>
              <a:t>Tạo cluster, database, collection trên mongodb</a:t>
            </a:r>
          </a:p>
        </p:txBody>
      </p:sp>
      <p:sp>
        <p:nvSpPr>
          <p:cNvPr id="13" name="Slide Number Placeholder 12">
            <a:extLst>
              <a:ext uri="{FF2B5EF4-FFF2-40B4-BE49-F238E27FC236}">
                <a16:creationId xmlns:a16="http://schemas.microsoft.com/office/drawing/2014/main" id="{7E385DD8-4A1F-4B1D-4223-29F32BE3EE0B}"/>
              </a:ext>
            </a:extLst>
          </p:cNvPr>
          <p:cNvSpPr>
            <a:spLocks noGrp="1"/>
          </p:cNvSpPr>
          <p:nvPr>
            <p:ph type="sldNum" sz="quarter" idx="12"/>
          </p:nvPr>
        </p:nvSpPr>
        <p:spPr>
          <a:xfrm>
            <a:off x="6705600" y="9715500"/>
            <a:ext cx="2133600" cy="365125"/>
          </a:xfrm>
        </p:spPr>
        <p:txBody>
          <a:bodyPr/>
          <a:lstStyle/>
          <a:p>
            <a:fld id="{B6F15528-21DE-4FAA-801E-634DDDAF4B2B}"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28700" y="3380674"/>
            <a:ext cx="16230600" cy="3215903"/>
          </a:xfrm>
          <a:custGeom>
            <a:avLst/>
            <a:gdLst/>
            <a:ahLst/>
            <a:cxnLst/>
            <a:rect l="l" t="t" r="r" b="b"/>
            <a:pathLst>
              <a:path w="16230600" h="3215903">
                <a:moveTo>
                  <a:pt x="0" y="0"/>
                </a:moveTo>
                <a:lnTo>
                  <a:pt x="16230600" y="0"/>
                </a:lnTo>
                <a:lnTo>
                  <a:pt x="16230600" y="3215904"/>
                </a:lnTo>
                <a:lnTo>
                  <a:pt x="0" y="3215904"/>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1028700" y="933450"/>
            <a:ext cx="16230600" cy="854075"/>
          </a:xfrm>
          <a:prstGeom prst="rect">
            <a:avLst/>
          </a:prstGeom>
        </p:spPr>
        <p:txBody>
          <a:bodyPr lIns="0" tIns="0" rIns="0" bIns="0" rtlCol="0" anchor="t">
            <a:spAutoFit/>
          </a:bodyPr>
          <a:lstStyle/>
          <a:p>
            <a:pPr algn="l">
              <a:lnSpc>
                <a:spcPts val="7000"/>
              </a:lnSpc>
            </a:pPr>
            <a:r>
              <a:rPr lang="en-US" sz="5000">
                <a:solidFill>
                  <a:srgbClr val="726151"/>
                </a:solidFill>
                <a:latin typeface="Roboto Slab Bold"/>
              </a:rPr>
              <a:t>6. Sử dụng MongoDB cho website bằng ExpressJS  </a:t>
            </a:r>
          </a:p>
        </p:txBody>
      </p:sp>
      <p:sp>
        <p:nvSpPr>
          <p:cNvPr id="4" name="TextBox 4"/>
          <p:cNvSpPr txBox="1"/>
          <p:nvPr/>
        </p:nvSpPr>
        <p:spPr>
          <a:xfrm>
            <a:off x="1028700" y="2205924"/>
            <a:ext cx="16230600" cy="67945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726151"/>
                </a:solidFill>
                <a:latin typeface="Roboto"/>
              </a:rPr>
              <a:t>Kết nối với DB</a:t>
            </a:r>
          </a:p>
        </p:txBody>
      </p:sp>
      <p:sp>
        <p:nvSpPr>
          <p:cNvPr id="8" name="Slide Number Placeholder 7">
            <a:extLst>
              <a:ext uri="{FF2B5EF4-FFF2-40B4-BE49-F238E27FC236}">
                <a16:creationId xmlns:a16="http://schemas.microsoft.com/office/drawing/2014/main" id="{60DAB28C-F0F4-E04B-6567-44A6B216F99E}"/>
              </a:ext>
            </a:extLst>
          </p:cNvPr>
          <p:cNvSpPr>
            <a:spLocks noGrp="1"/>
          </p:cNvSpPr>
          <p:nvPr>
            <p:ph type="sldNum" sz="quarter" idx="12"/>
          </p:nvPr>
        </p:nvSpPr>
        <p:spPr>
          <a:xfrm>
            <a:off x="6858000" y="9715500"/>
            <a:ext cx="2133600" cy="365125"/>
          </a:xfrm>
        </p:spPr>
        <p:txBody>
          <a:bodyPr/>
          <a:lstStyle/>
          <a:p>
            <a:fld id="{B6F15528-21DE-4FAA-801E-634DDDAF4B2B}" type="slidenum">
              <a:rPr lang="en-US" smtClean="0"/>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0" y="933450"/>
            <a:ext cx="16230600" cy="854075"/>
          </a:xfrm>
          <a:prstGeom prst="rect">
            <a:avLst/>
          </a:prstGeom>
        </p:spPr>
        <p:txBody>
          <a:bodyPr lIns="0" tIns="0" rIns="0" bIns="0" rtlCol="0" anchor="t">
            <a:spAutoFit/>
          </a:bodyPr>
          <a:lstStyle/>
          <a:p>
            <a:pPr algn="l">
              <a:lnSpc>
                <a:spcPts val="7000"/>
              </a:lnSpc>
            </a:pPr>
            <a:r>
              <a:rPr lang="en-US" sz="5000">
                <a:solidFill>
                  <a:srgbClr val="726151"/>
                </a:solidFill>
                <a:latin typeface="Roboto Slab Bold"/>
              </a:rPr>
              <a:t>6. Sử dụng MongoDB cho website bằng ExpressJS  </a:t>
            </a:r>
          </a:p>
        </p:txBody>
      </p:sp>
      <p:sp>
        <p:nvSpPr>
          <p:cNvPr id="3" name="TextBox 3"/>
          <p:cNvSpPr txBox="1"/>
          <p:nvPr/>
        </p:nvSpPr>
        <p:spPr>
          <a:xfrm>
            <a:off x="1028700" y="2205924"/>
            <a:ext cx="16230600" cy="67945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726151"/>
                </a:solidFill>
                <a:latin typeface="Roboto"/>
              </a:rPr>
              <a:t>Ghi dữ liệu lên DB</a:t>
            </a:r>
          </a:p>
        </p:txBody>
      </p:sp>
      <p:sp>
        <p:nvSpPr>
          <p:cNvPr id="4" name="Freeform 4"/>
          <p:cNvSpPr/>
          <p:nvPr/>
        </p:nvSpPr>
        <p:spPr>
          <a:xfrm>
            <a:off x="2376447" y="3556927"/>
            <a:ext cx="13535106" cy="5701373"/>
          </a:xfrm>
          <a:custGeom>
            <a:avLst/>
            <a:gdLst/>
            <a:ahLst/>
            <a:cxnLst/>
            <a:rect l="l" t="t" r="r" b="b"/>
            <a:pathLst>
              <a:path w="13535106" h="5701373">
                <a:moveTo>
                  <a:pt x="0" y="0"/>
                </a:moveTo>
                <a:lnTo>
                  <a:pt x="13535106" y="0"/>
                </a:lnTo>
                <a:lnTo>
                  <a:pt x="13535106" y="5701373"/>
                </a:lnTo>
                <a:lnTo>
                  <a:pt x="0" y="5701373"/>
                </a:lnTo>
                <a:lnTo>
                  <a:pt x="0" y="0"/>
                </a:lnTo>
                <a:close/>
              </a:path>
            </a:pathLst>
          </a:custGeom>
          <a:blipFill>
            <a:blip r:embed="rId2"/>
            <a:stretch>
              <a:fillRect l="-515" r="-515"/>
            </a:stretch>
          </a:blipFill>
        </p:spPr>
        <p:txBody>
          <a:bodyPr/>
          <a:lstStyle/>
          <a:p>
            <a:endParaRPr lang="vi-VN"/>
          </a:p>
        </p:txBody>
      </p:sp>
      <p:sp>
        <p:nvSpPr>
          <p:cNvPr id="8" name="Slide Number Placeholder 7">
            <a:extLst>
              <a:ext uri="{FF2B5EF4-FFF2-40B4-BE49-F238E27FC236}">
                <a16:creationId xmlns:a16="http://schemas.microsoft.com/office/drawing/2014/main" id="{4404B612-13B4-683B-8675-99BF2112E28E}"/>
              </a:ext>
            </a:extLst>
          </p:cNvPr>
          <p:cNvSpPr>
            <a:spLocks noGrp="1"/>
          </p:cNvSpPr>
          <p:nvPr>
            <p:ph type="sldNum" sz="quarter" idx="12"/>
          </p:nvPr>
        </p:nvSpPr>
        <p:spPr>
          <a:xfrm>
            <a:off x="6982691" y="9747290"/>
            <a:ext cx="2133600" cy="365125"/>
          </a:xfrm>
        </p:spPr>
        <p:txBody>
          <a:bodyPr/>
          <a:lstStyle/>
          <a:p>
            <a:fld id="{B6F15528-21DE-4FAA-801E-634DDDAF4B2B}" type="slidenum">
              <a:rPr lang="en-US" smtClean="0"/>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4267350" y="3070723"/>
            <a:ext cx="9753299" cy="6187577"/>
          </a:xfrm>
          <a:custGeom>
            <a:avLst/>
            <a:gdLst/>
            <a:ahLst/>
            <a:cxnLst/>
            <a:rect l="l" t="t" r="r" b="b"/>
            <a:pathLst>
              <a:path w="9753299" h="6187577">
                <a:moveTo>
                  <a:pt x="0" y="0"/>
                </a:moveTo>
                <a:lnTo>
                  <a:pt x="9753300" y="0"/>
                </a:lnTo>
                <a:lnTo>
                  <a:pt x="9753300" y="6187577"/>
                </a:lnTo>
                <a:lnTo>
                  <a:pt x="0" y="6187577"/>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1028700" y="933450"/>
            <a:ext cx="16230600" cy="854075"/>
          </a:xfrm>
          <a:prstGeom prst="rect">
            <a:avLst/>
          </a:prstGeom>
        </p:spPr>
        <p:txBody>
          <a:bodyPr lIns="0" tIns="0" rIns="0" bIns="0" rtlCol="0" anchor="t">
            <a:spAutoFit/>
          </a:bodyPr>
          <a:lstStyle/>
          <a:p>
            <a:pPr algn="l">
              <a:lnSpc>
                <a:spcPts val="7000"/>
              </a:lnSpc>
            </a:pPr>
            <a:r>
              <a:rPr lang="en-US" sz="5000">
                <a:solidFill>
                  <a:srgbClr val="726151"/>
                </a:solidFill>
                <a:latin typeface="Roboto Slab Bold"/>
              </a:rPr>
              <a:t>6. Sử dụng MongoDB cho website bằng ExpressJS  </a:t>
            </a:r>
          </a:p>
        </p:txBody>
      </p:sp>
      <p:sp>
        <p:nvSpPr>
          <p:cNvPr id="4" name="TextBox 4"/>
          <p:cNvSpPr txBox="1"/>
          <p:nvPr/>
        </p:nvSpPr>
        <p:spPr>
          <a:xfrm>
            <a:off x="1028700" y="2205924"/>
            <a:ext cx="16230600" cy="67945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726151"/>
                </a:solidFill>
                <a:latin typeface="Roboto"/>
              </a:rPr>
              <a:t>Tìm kiếm dữ liệu từ DB</a:t>
            </a:r>
          </a:p>
        </p:txBody>
      </p:sp>
      <p:sp>
        <p:nvSpPr>
          <p:cNvPr id="8" name="Slide Number Placeholder 7">
            <a:extLst>
              <a:ext uri="{FF2B5EF4-FFF2-40B4-BE49-F238E27FC236}">
                <a16:creationId xmlns:a16="http://schemas.microsoft.com/office/drawing/2014/main" id="{EE4BAD7D-D51B-7AEF-C1A9-3EFC361B690E}"/>
              </a:ext>
            </a:extLst>
          </p:cNvPr>
          <p:cNvSpPr>
            <a:spLocks noGrp="1"/>
          </p:cNvSpPr>
          <p:nvPr>
            <p:ph type="sldNum" sz="quarter" idx="12"/>
          </p:nvPr>
        </p:nvSpPr>
        <p:spPr>
          <a:xfrm>
            <a:off x="7045035" y="9715500"/>
            <a:ext cx="2133600" cy="365125"/>
          </a:xfrm>
        </p:spPr>
        <p:txBody>
          <a:bodyPr/>
          <a:lstStyle/>
          <a:p>
            <a:fld id="{B6F15528-21DE-4FAA-801E-634DDDAF4B2B}" type="slidenum">
              <a:rPr lang="en-US" smtClean="0"/>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828800" y="1510906"/>
            <a:ext cx="14630400" cy="8229600"/>
          </a:xfrm>
          <a:prstGeom prst="rect">
            <a:avLst/>
          </a:prstGeom>
        </p:spPr>
      </p:pic>
      <p:sp>
        <p:nvSpPr>
          <p:cNvPr id="3" name="TextBox 3"/>
          <p:cNvSpPr txBox="1"/>
          <p:nvPr/>
        </p:nvSpPr>
        <p:spPr>
          <a:xfrm>
            <a:off x="1028700" y="349250"/>
            <a:ext cx="16230600" cy="67945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726151"/>
                </a:solidFill>
                <a:latin typeface="Roboto"/>
              </a:rPr>
              <a:t>Demo</a:t>
            </a:r>
          </a:p>
        </p:txBody>
      </p:sp>
      <p:sp>
        <p:nvSpPr>
          <p:cNvPr id="7" name="Slide Number Placeholder 6">
            <a:extLst>
              <a:ext uri="{FF2B5EF4-FFF2-40B4-BE49-F238E27FC236}">
                <a16:creationId xmlns:a16="http://schemas.microsoft.com/office/drawing/2014/main" id="{323C3D9C-8E3F-F2E8-DC6E-63DC9A77158D}"/>
              </a:ext>
            </a:extLst>
          </p:cNvPr>
          <p:cNvSpPr>
            <a:spLocks noGrp="1"/>
          </p:cNvSpPr>
          <p:nvPr>
            <p:ph type="sldNum" sz="quarter" idx="12"/>
          </p:nvPr>
        </p:nvSpPr>
        <p:spPr>
          <a:xfrm>
            <a:off x="7043530" y="9937750"/>
            <a:ext cx="2133600" cy="365125"/>
          </a:xfrm>
        </p:spPr>
        <p:txBody>
          <a:bodyPr/>
          <a:lstStyle/>
          <a:p>
            <a:fld id="{B6F15528-21DE-4FAA-801E-634DDDAF4B2B}" type="slidenum">
              <a:rPr lang="en-US" smtClean="0"/>
              <a:pPr/>
              <a:t>29</a:t>
            </a:fld>
            <a:endParaRPr lang="en-US" dirty="0"/>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1279815" flipH="1">
            <a:off x="812809" y="6086337"/>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4012330" y="-1906791"/>
            <a:ext cx="6493940" cy="6529555"/>
          </a:xfrm>
          <a:custGeom>
            <a:avLst/>
            <a:gdLst/>
            <a:ahLst/>
            <a:cxnLst/>
            <a:rect l="l" t="t" r="r" b="b"/>
            <a:pathLst>
              <a:path w="6493940" h="6529555">
                <a:moveTo>
                  <a:pt x="0" y="0"/>
                </a:moveTo>
                <a:lnTo>
                  <a:pt x="6493940" y="0"/>
                </a:lnTo>
                <a:lnTo>
                  <a:pt x="6493940" y="6529555"/>
                </a:lnTo>
                <a:lnTo>
                  <a:pt x="0" y="6529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4368370">
            <a:off x="14061058" y="203995"/>
            <a:ext cx="2689927" cy="1649410"/>
          </a:xfrm>
          <a:custGeom>
            <a:avLst/>
            <a:gdLst/>
            <a:ahLst/>
            <a:cxnLst/>
            <a:rect l="l" t="t" r="r" b="b"/>
            <a:pathLst>
              <a:path w="2689927" h="1649410">
                <a:moveTo>
                  <a:pt x="0" y="0"/>
                </a:moveTo>
                <a:lnTo>
                  <a:pt x="2689927" y="0"/>
                </a:lnTo>
                <a:lnTo>
                  <a:pt x="2689927" y="1649410"/>
                </a:lnTo>
                <a:lnTo>
                  <a:pt x="0" y="1649410"/>
                </a:lnTo>
                <a:lnTo>
                  <a:pt x="0" y="0"/>
                </a:lnTo>
                <a:close/>
              </a:path>
            </a:pathLst>
          </a:custGeom>
          <a:blipFill>
            <a:blip r:embed="rId6">
              <a:extLst>
                <a:ext uri="{96DAC541-7B7A-43D3-8B79-37D633B846F1}">
                  <asvg:svgBlip xmlns:asvg="http://schemas.microsoft.com/office/drawing/2016/SVG/main" r:embed="rId7"/>
                </a:ext>
              </a:extLst>
            </a:blip>
            <a:stretch>
              <a:fillRect l="-74740"/>
            </a:stretch>
          </a:blipFill>
        </p:spPr>
        <p:txBody>
          <a:bodyPr/>
          <a:lstStyle/>
          <a:p>
            <a:endParaRPr lang="vi-VN"/>
          </a:p>
        </p:txBody>
      </p:sp>
      <p:sp>
        <p:nvSpPr>
          <p:cNvPr id="5" name="Freeform 5"/>
          <p:cNvSpPr/>
          <p:nvPr/>
        </p:nvSpPr>
        <p:spPr>
          <a:xfrm rot="8309932" flipV="1">
            <a:off x="16034081" y="-1586945"/>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grpSp>
        <p:nvGrpSpPr>
          <p:cNvPr id="6" name="Group 6"/>
          <p:cNvGrpSpPr/>
          <p:nvPr/>
        </p:nvGrpSpPr>
        <p:grpSpPr>
          <a:xfrm>
            <a:off x="6330263" y="6808632"/>
            <a:ext cx="5627474" cy="2117828"/>
            <a:chOff x="0" y="0"/>
            <a:chExt cx="7503299" cy="2823770"/>
          </a:xfrm>
        </p:grpSpPr>
        <p:sp>
          <p:nvSpPr>
            <p:cNvPr id="7" name="Freeform 7"/>
            <p:cNvSpPr/>
            <p:nvPr/>
          </p:nvSpPr>
          <p:spPr>
            <a:xfrm>
              <a:off x="0" y="0"/>
              <a:ext cx="7503299" cy="2823770"/>
            </a:xfrm>
            <a:custGeom>
              <a:avLst/>
              <a:gdLst/>
              <a:ahLst/>
              <a:cxnLst/>
              <a:rect l="l" t="t" r="r" b="b"/>
              <a:pathLst>
                <a:path w="7503299" h="2823770">
                  <a:moveTo>
                    <a:pt x="0" y="0"/>
                  </a:moveTo>
                  <a:lnTo>
                    <a:pt x="7503299" y="0"/>
                  </a:lnTo>
                  <a:lnTo>
                    <a:pt x="7503299" y="2823770"/>
                  </a:lnTo>
                  <a:lnTo>
                    <a:pt x="0" y="2823770"/>
                  </a:lnTo>
                  <a:lnTo>
                    <a:pt x="0" y="0"/>
                  </a:lnTo>
                  <a:close/>
                </a:path>
              </a:pathLst>
            </a:custGeom>
            <a:blipFill>
              <a:blip r:embed="rId10">
                <a:extLst>
                  <a:ext uri="{96DAC541-7B7A-43D3-8B79-37D633B846F1}">
                    <asvg:svgBlip xmlns:asvg="http://schemas.microsoft.com/office/drawing/2016/SVG/main" r:embed="rId11"/>
                  </a:ext>
                </a:extLst>
              </a:blip>
              <a:stretch>
                <a:fillRect t="-3" b="-3"/>
              </a:stretch>
            </a:blipFill>
          </p:spPr>
          <p:txBody>
            <a:bodyPr/>
            <a:lstStyle/>
            <a:p>
              <a:endParaRPr lang="vi-VN"/>
            </a:p>
          </p:txBody>
        </p:sp>
        <p:sp>
          <p:nvSpPr>
            <p:cNvPr id="8" name="TextBox 8"/>
            <p:cNvSpPr txBox="1"/>
            <p:nvPr/>
          </p:nvSpPr>
          <p:spPr>
            <a:xfrm>
              <a:off x="300964" y="910954"/>
              <a:ext cx="6901372" cy="1447178"/>
            </a:xfrm>
            <a:prstGeom prst="rect">
              <a:avLst/>
            </a:prstGeom>
          </p:spPr>
          <p:txBody>
            <a:bodyPr lIns="0" tIns="0" rIns="0" bIns="0" rtlCol="0" anchor="t">
              <a:spAutoFit/>
            </a:bodyPr>
            <a:lstStyle/>
            <a:p>
              <a:pPr algn="ctr">
                <a:lnSpc>
                  <a:spcPts val="4480"/>
                </a:lnSpc>
              </a:pPr>
              <a:r>
                <a:rPr lang="en-US" sz="3200">
                  <a:solidFill>
                    <a:srgbClr val="726151"/>
                  </a:solidFill>
                  <a:latin typeface="Kulachat Serif"/>
                </a:rPr>
                <a:t>About </a:t>
              </a:r>
              <a:r>
                <a:rPr lang="en-US" sz="3200">
                  <a:solidFill>
                    <a:srgbClr val="726151"/>
                  </a:solidFill>
                  <a:latin typeface="Kulachat Serif Bold"/>
                </a:rPr>
                <a:t>MongoDB</a:t>
              </a:r>
              <a:r>
                <a:rPr lang="en-US" sz="3200">
                  <a:solidFill>
                    <a:srgbClr val="726151"/>
                  </a:solidFill>
                  <a:latin typeface="Kulachat Serif"/>
                </a:rPr>
                <a:t> and Demo using MongoDB in ExpressJS</a:t>
              </a:r>
            </a:p>
          </p:txBody>
        </p:sp>
      </p:grpSp>
      <p:sp>
        <p:nvSpPr>
          <p:cNvPr id="9" name="Freeform 9"/>
          <p:cNvSpPr/>
          <p:nvPr/>
        </p:nvSpPr>
        <p:spPr>
          <a:xfrm flipV="1">
            <a:off x="1486628" y="3248835"/>
            <a:ext cx="5627474" cy="2117977"/>
          </a:xfrm>
          <a:custGeom>
            <a:avLst/>
            <a:gdLst/>
            <a:ahLst/>
            <a:cxnLst/>
            <a:rect l="l" t="t" r="r" b="b"/>
            <a:pathLst>
              <a:path w="5627474" h="2117977">
                <a:moveTo>
                  <a:pt x="0" y="2117976"/>
                </a:moveTo>
                <a:lnTo>
                  <a:pt x="5627474" y="2117976"/>
                </a:lnTo>
                <a:lnTo>
                  <a:pt x="5627474" y="0"/>
                </a:lnTo>
                <a:lnTo>
                  <a:pt x="0" y="0"/>
                </a:lnTo>
                <a:lnTo>
                  <a:pt x="0" y="2117976"/>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0" name="Freeform 10"/>
          <p:cNvSpPr/>
          <p:nvPr/>
        </p:nvSpPr>
        <p:spPr>
          <a:xfrm flipV="1">
            <a:off x="11189697" y="3232010"/>
            <a:ext cx="5627474" cy="2117977"/>
          </a:xfrm>
          <a:custGeom>
            <a:avLst/>
            <a:gdLst/>
            <a:ahLst/>
            <a:cxnLst/>
            <a:rect l="l" t="t" r="r" b="b"/>
            <a:pathLst>
              <a:path w="5627474" h="2117977">
                <a:moveTo>
                  <a:pt x="0" y="2117977"/>
                </a:moveTo>
                <a:lnTo>
                  <a:pt x="5627474" y="2117977"/>
                </a:lnTo>
                <a:lnTo>
                  <a:pt x="5627474" y="0"/>
                </a:lnTo>
                <a:lnTo>
                  <a:pt x="0" y="0"/>
                </a:lnTo>
                <a:lnTo>
                  <a:pt x="0" y="2117977"/>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1" name="Freeform 11"/>
          <p:cNvSpPr/>
          <p:nvPr/>
        </p:nvSpPr>
        <p:spPr>
          <a:xfrm>
            <a:off x="3835737" y="5632945"/>
            <a:ext cx="913457" cy="874619"/>
          </a:xfrm>
          <a:custGeom>
            <a:avLst/>
            <a:gdLst/>
            <a:ahLst/>
            <a:cxnLst/>
            <a:rect l="l" t="t" r="r" b="b"/>
            <a:pathLst>
              <a:path w="913457" h="874619">
                <a:moveTo>
                  <a:pt x="0" y="0"/>
                </a:moveTo>
                <a:lnTo>
                  <a:pt x="913457" y="0"/>
                </a:lnTo>
                <a:lnTo>
                  <a:pt x="913457" y="874619"/>
                </a:lnTo>
                <a:lnTo>
                  <a:pt x="0" y="87461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2" name="Freeform 12"/>
          <p:cNvSpPr/>
          <p:nvPr/>
        </p:nvSpPr>
        <p:spPr>
          <a:xfrm>
            <a:off x="8679372" y="5632945"/>
            <a:ext cx="913457" cy="874619"/>
          </a:xfrm>
          <a:custGeom>
            <a:avLst/>
            <a:gdLst/>
            <a:ahLst/>
            <a:cxnLst/>
            <a:rect l="l" t="t" r="r" b="b"/>
            <a:pathLst>
              <a:path w="913457" h="874619">
                <a:moveTo>
                  <a:pt x="0" y="0"/>
                </a:moveTo>
                <a:lnTo>
                  <a:pt x="913457" y="0"/>
                </a:lnTo>
                <a:lnTo>
                  <a:pt x="913457" y="874619"/>
                </a:lnTo>
                <a:lnTo>
                  <a:pt x="0" y="87461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3" name="Freeform 13"/>
          <p:cNvSpPr/>
          <p:nvPr/>
        </p:nvSpPr>
        <p:spPr>
          <a:xfrm>
            <a:off x="13538806" y="5604732"/>
            <a:ext cx="913457" cy="874619"/>
          </a:xfrm>
          <a:custGeom>
            <a:avLst/>
            <a:gdLst/>
            <a:ahLst/>
            <a:cxnLst/>
            <a:rect l="l" t="t" r="r" b="b"/>
            <a:pathLst>
              <a:path w="913457" h="874619">
                <a:moveTo>
                  <a:pt x="0" y="0"/>
                </a:moveTo>
                <a:lnTo>
                  <a:pt x="913457" y="0"/>
                </a:lnTo>
                <a:lnTo>
                  <a:pt x="913457" y="874619"/>
                </a:lnTo>
                <a:lnTo>
                  <a:pt x="0" y="87461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4" name="AutoShape 14"/>
          <p:cNvSpPr/>
          <p:nvPr/>
        </p:nvSpPr>
        <p:spPr>
          <a:xfrm>
            <a:off x="4300365" y="6081825"/>
            <a:ext cx="9305037" cy="2537"/>
          </a:xfrm>
          <a:prstGeom prst="line">
            <a:avLst/>
          </a:prstGeom>
          <a:ln w="76200" cap="flat">
            <a:solidFill>
              <a:srgbClr val="FFFFFF"/>
            </a:solidFill>
            <a:prstDash val="solid"/>
            <a:headEnd type="none" w="sm" len="sm"/>
            <a:tailEnd type="none" w="sm" len="sm"/>
          </a:ln>
        </p:spPr>
        <p:txBody>
          <a:bodyPr/>
          <a:lstStyle/>
          <a:p>
            <a:endParaRPr lang="vi-VN"/>
          </a:p>
        </p:txBody>
      </p:sp>
      <p:sp>
        <p:nvSpPr>
          <p:cNvPr id="15" name="TextBox 15"/>
          <p:cNvSpPr txBox="1"/>
          <p:nvPr/>
        </p:nvSpPr>
        <p:spPr>
          <a:xfrm>
            <a:off x="5052212" y="495300"/>
            <a:ext cx="8183575" cy="2663824"/>
          </a:xfrm>
          <a:prstGeom prst="rect">
            <a:avLst/>
          </a:prstGeom>
        </p:spPr>
        <p:txBody>
          <a:bodyPr lIns="0" tIns="0" rIns="0" bIns="0" rtlCol="0" anchor="t">
            <a:spAutoFit/>
          </a:bodyPr>
          <a:lstStyle/>
          <a:p>
            <a:pPr algn="ctr">
              <a:lnSpc>
                <a:spcPts val="19600"/>
              </a:lnSpc>
            </a:pPr>
            <a:r>
              <a:rPr lang="en-US" sz="14000">
                <a:solidFill>
                  <a:srgbClr val="726151"/>
                </a:solidFill>
                <a:latin typeface="Absolutely Sharp "/>
              </a:rPr>
              <a:t>Timeline</a:t>
            </a:r>
          </a:p>
        </p:txBody>
      </p:sp>
      <p:sp>
        <p:nvSpPr>
          <p:cNvPr id="16" name="TextBox 16"/>
          <p:cNvSpPr txBox="1"/>
          <p:nvPr/>
        </p:nvSpPr>
        <p:spPr>
          <a:xfrm>
            <a:off x="1712351" y="3644688"/>
            <a:ext cx="5176029" cy="1099671"/>
          </a:xfrm>
          <a:prstGeom prst="rect">
            <a:avLst/>
          </a:prstGeom>
        </p:spPr>
        <p:txBody>
          <a:bodyPr lIns="0" tIns="0" rIns="0" bIns="0" rtlCol="0" anchor="t">
            <a:spAutoFit/>
          </a:bodyPr>
          <a:lstStyle/>
          <a:p>
            <a:pPr algn="ctr">
              <a:lnSpc>
                <a:spcPts val="4480"/>
              </a:lnSpc>
            </a:pPr>
            <a:r>
              <a:rPr lang="en-US" sz="3200">
                <a:solidFill>
                  <a:srgbClr val="726151"/>
                </a:solidFill>
                <a:latin typeface="Kulachat Serif"/>
              </a:rPr>
              <a:t>About </a:t>
            </a:r>
            <a:r>
              <a:rPr lang="en-US" sz="3200">
                <a:solidFill>
                  <a:srgbClr val="726151"/>
                </a:solidFill>
                <a:latin typeface="Kulachat Serif Bold"/>
              </a:rPr>
              <a:t>MySQL</a:t>
            </a:r>
            <a:r>
              <a:rPr lang="en-US" sz="3200">
                <a:solidFill>
                  <a:srgbClr val="726151"/>
                </a:solidFill>
                <a:latin typeface="Kulachat Serif"/>
              </a:rPr>
              <a:t> and Demo MySQL in ExpressJS</a:t>
            </a:r>
          </a:p>
        </p:txBody>
      </p:sp>
      <p:sp>
        <p:nvSpPr>
          <p:cNvPr id="17" name="TextBox 17"/>
          <p:cNvSpPr txBox="1"/>
          <p:nvPr/>
        </p:nvSpPr>
        <p:spPr>
          <a:xfrm>
            <a:off x="11415420" y="3638416"/>
            <a:ext cx="5176029" cy="1099671"/>
          </a:xfrm>
          <a:prstGeom prst="rect">
            <a:avLst/>
          </a:prstGeom>
        </p:spPr>
        <p:txBody>
          <a:bodyPr lIns="0" tIns="0" rIns="0" bIns="0" rtlCol="0" anchor="t">
            <a:spAutoFit/>
          </a:bodyPr>
          <a:lstStyle/>
          <a:p>
            <a:pPr algn="ctr">
              <a:lnSpc>
                <a:spcPts val="4480"/>
              </a:lnSpc>
            </a:pPr>
            <a:r>
              <a:rPr lang="en-US" sz="3200">
                <a:solidFill>
                  <a:srgbClr val="726151"/>
                </a:solidFill>
                <a:latin typeface="Kulachat Serif"/>
              </a:rPr>
              <a:t>About </a:t>
            </a:r>
            <a:r>
              <a:rPr lang="en-US" sz="3200">
                <a:solidFill>
                  <a:srgbClr val="726151"/>
                </a:solidFill>
                <a:latin typeface="Kulachat Serif Bold"/>
              </a:rPr>
              <a:t>PostgreSQL </a:t>
            </a:r>
            <a:r>
              <a:rPr lang="en-US" sz="3200">
                <a:solidFill>
                  <a:srgbClr val="726151"/>
                </a:solidFill>
                <a:latin typeface="Kulachat Serif"/>
              </a:rPr>
              <a:t>and Demo PostgreSQL in ExpressJS </a:t>
            </a:r>
          </a:p>
        </p:txBody>
      </p:sp>
      <p:sp>
        <p:nvSpPr>
          <p:cNvPr id="18" name="TextBox 18"/>
          <p:cNvSpPr txBox="1"/>
          <p:nvPr/>
        </p:nvSpPr>
        <p:spPr>
          <a:xfrm>
            <a:off x="3902333" y="5707851"/>
            <a:ext cx="796064" cy="629920"/>
          </a:xfrm>
          <a:prstGeom prst="rect">
            <a:avLst/>
          </a:prstGeom>
        </p:spPr>
        <p:txBody>
          <a:bodyPr lIns="0" tIns="0" rIns="0" bIns="0" rtlCol="0" anchor="t">
            <a:spAutoFit/>
          </a:bodyPr>
          <a:lstStyle/>
          <a:p>
            <a:pPr algn="ctr">
              <a:lnSpc>
                <a:spcPts val="5179"/>
              </a:lnSpc>
            </a:pPr>
            <a:r>
              <a:rPr lang="en-US" sz="3699">
                <a:solidFill>
                  <a:srgbClr val="726151"/>
                </a:solidFill>
                <a:latin typeface="Kulachat Serif"/>
              </a:rPr>
              <a:t>1</a:t>
            </a:r>
          </a:p>
        </p:txBody>
      </p:sp>
      <p:sp>
        <p:nvSpPr>
          <p:cNvPr id="19" name="TextBox 19"/>
          <p:cNvSpPr txBox="1"/>
          <p:nvPr/>
        </p:nvSpPr>
        <p:spPr>
          <a:xfrm>
            <a:off x="8753868" y="5707851"/>
            <a:ext cx="796064" cy="629920"/>
          </a:xfrm>
          <a:prstGeom prst="rect">
            <a:avLst/>
          </a:prstGeom>
        </p:spPr>
        <p:txBody>
          <a:bodyPr lIns="0" tIns="0" rIns="0" bIns="0" rtlCol="0" anchor="t">
            <a:spAutoFit/>
          </a:bodyPr>
          <a:lstStyle/>
          <a:p>
            <a:pPr algn="ctr">
              <a:lnSpc>
                <a:spcPts val="5179"/>
              </a:lnSpc>
            </a:pPr>
            <a:r>
              <a:rPr lang="en-US" sz="3699">
                <a:solidFill>
                  <a:srgbClr val="726151"/>
                </a:solidFill>
                <a:latin typeface="Kulachat Serif"/>
              </a:rPr>
              <a:t>2</a:t>
            </a:r>
          </a:p>
        </p:txBody>
      </p:sp>
      <p:sp>
        <p:nvSpPr>
          <p:cNvPr id="20" name="TextBox 20"/>
          <p:cNvSpPr txBox="1"/>
          <p:nvPr/>
        </p:nvSpPr>
        <p:spPr>
          <a:xfrm>
            <a:off x="13605402" y="5736064"/>
            <a:ext cx="796064" cy="629920"/>
          </a:xfrm>
          <a:prstGeom prst="rect">
            <a:avLst/>
          </a:prstGeom>
        </p:spPr>
        <p:txBody>
          <a:bodyPr lIns="0" tIns="0" rIns="0" bIns="0" rtlCol="0" anchor="t">
            <a:spAutoFit/>
          </a:bodyPr>
          <a:lstStyle/>
          <a:p>
            <a:pPr algn="ctr">
              <a:lnSpc>
                <a:spcPts val="5179"/>
              </a:lnSpc>
            </a:pPr>
            <a:r>
              <a:rPr lang="en-US" sz="3699">
                <a:solidFill>
                  <a:srgbClr val="726151"/>
                </a:solidFill>
                <a:latin typeface="Kulachat Serif"/>
              </a:rPr>
              <a:t>3</a:t>
            </a:r>
          </a:p>
        </p:txBody>
      </p:sp>
      <p:sp>
        <p:nvSpPr>
          <p:cNvPr id="25" name="Slide Number Placeholder 24">
            <a:extLst>
              <a:ext uri="{FF2B5EF4-FFF2-40B4-BE49-F238E27FC236}">
                <a16:creationId xmlns:a16="http://schemas.microsoft.com/office/drawing/2014/main" id="{F49CC164-8780-148C-64C4-72F5D3AF3D38}"/>
              </a:ext>
            </a:extLst>
          </p:cNvPr>
          <p:cNvSpPr>
            <a:spLocks noGrp="1"/>
          </p:cNvSpPr>
          <p:nvPr>
            <p:ph type="sldNum" sz="quarter" idx="12"/>
          </p:nvPr>
        </p:nvSpPr>
        <p:spPr>
          <a:xfrm>
            <a:off x="6705600" y="9732209"/>
            <a:ext cx="2133600" cy="365125"/>
          </a:xfrm>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69942" y="1563205"/>
            <a:ext cx="16189358" cy="6733893"/>
          </a:xfrm>
          <a:custGeom>
            <a:avLst/>
            <a:gdLst/>
            <a:ahLst/>
            <a:cxnLst/>
            <a:rect l="l" t="t" r="r" b="b"/>
            <a:pathLst>
              <a:path w="16189358" h="6733893">
                <a:moveTo>
                  <a:pt x="0" y="0"/>
                </a:moveTo>
                <a:lnTo>
                  <a:pt x="16189358" y="0"/>
                </a:lnTo>
                <a:lnTo>
                  <a:pt x="16189358" y="6733892"/>
                </a:lnTo>
                <a:lnTo>
                  <a:pt x="0" y="6733892"/>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1028700" y="349250"/>
            <a:ext cx="16230600" cy="67945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726151"/>
                </a:solidFill>
                <a:latin typeface="Roboto"/>
              </a:rPr>
              <a:t>Dữ liệu trong collection</a:t>
            </a:r>
          </a:p>
        </p:txBody>
      </p:sp>
      <p:sp>
        <p:nvSpPr>
          <p:cNvPr id="7" name="Slide Number Placeholder 6">
            <a:extLst>
              <a:ext uri="{FF2B5EF4-FFF2-40B4-BE49-F238E27FC236}">
                <a16:creationId xmlns:a16="http://schemas.microsoft.com/office/drawing/2014/main" id="{D8D1AA0A-EE22-F181-B782-8FCE0B3A7DCF}"/>
              </a:ext>
            </a:extLst>
          </p:cNvPr>
          <p:cNvSpPr>
            <a:spLocks noGrp="1"/>
          </p:cNvSpPr>
          <p:nvPr>
            <p:ph type="sldNum" sz="quarter" idx="12"/>
          </p:nvPr>
        </p:nvSpPr>
        <p:spPr>
          <a:xfrm>
            <a:off x="7031021" y="9755187"/>
            <a:ext cx="2133600" cy="365125"/>
          </a:xfrm>
        </p:spPr>
        <p:txBody>
          <a:bodyPr/>
          <a:lstStyle/>
          <a:p>
            <a:fld id="{B6F15528-21DE-4FAA-801E-634DDDAF4B2B}"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2384444" y="2980312"/>
            <a:ext cx="6011916" cy="1254608"/>
          </a:xfrm>
          <a:custGeom>
            <a:avLst/>
            <a:gdLst/>
            <a:ahLst/>
            <a:cxnLst/>
            <a:rect l="l" t="t" r="r" b="b"/>
            <a:pathLst>
              <a:path w="6011916" h="1254608">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8" name="TextBox 8"/>
          <p:cNvSpPr txBox="1"/>
          <p:nvPr/>
        </p:nvSpPr>
        <p:spPr>
          <a:xfrm>
            <a:off x="3487307" y="3247177"/>
            <a:ext cx="3161766" cy="706120"/>
          </a:xfrm>
          <a:prstGeom prst="rect">
            <a:avLst/>
          </a:prstGeom>
        </p:spPr>
        <p:txBody>
          <a:bodyPr lIns="0" tIns="0" rIns="0" bIns="0" rtlCol="0" anchor="t">
            <a:spAutoFit/>
          </a:bodyPr>
          <a:lstStyle/>
          <a:p>
            <a:pPr algn="l">
              <a:lnSpc>
                <a:spcPts val="5179"/>
              </a:lnSpc>
            </a:pPr>
            <a:r>
              <a:rPr lang="en-US" sz="3699">
                <a:solidFill>
                  <a:srgbClr val="726151"/>
                </a:solidFill>
                <a:latin typeface="Times New Roman Bold"/>
              </a:rPr>
              <a:t>Introduction</a:t>
            </a:r>
          </a:p>
        </p:txBody>
      </p:sp>
      <p:sp>
        <p:nvSpPr>
          <p:cNvPr id="9" name="TextBox 9"/>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PostgreSQL</a:t>
            </a:r>
          </a:p>
        </p:txBody>
      </p:sp>
      <p:sp>
        <p:nvSpPr>
          <p:cNvPr id="11" name="TextBox 11"/>
          <p:cNvSpPr txBox="1"/>
          <p:nvPr/>
        </p:nvSpPr>
        <p:spPr>
          <a:xfrm>
            <a:off x="3038657" y="4787371"/>
            <a:ext cx="10851821" cy="4253126"/>
          </a:xfrm>
          <a:prstGeom prst="rect">
            <a:avLst/>
          </a:prstGeom>
        </p:spPr>
        <p:txBody>
          <a:bodyPr lIns="0" tIns="0" rIns="0" bIns="0" rtlCol="0" anchor="t">
            <a:spAutoFit/>
          </a:bodyPr>
          <a:lstStyle/>
          <a:p>
            <a:pPr marL="690265" lvl="1" indent="-345133" algn="l">
              <a:lnSpc>
                <a:spcPts val="4476"/>
              </a:lnSpc>
              <a:buFont typeface="Arial"/>
              <a:buChar char="•"/>
            </a:pPr>
            <a:r>
              <a:rPr lang="en-US" sz="3197">
                <a:solidFill>
                  <a:srgbClr val="726151"/>
                </a:solidFill>
                <a:latin typeface="Crimson Pro"/>
              </a:rPr>
              <a:t>Là hệ quản lý cơ sở dữ liệu quan hệ đối tượng (ORDBMS)</a:t>
            </a:r>
          </a:p>
          <a:p>
            <a:pPr algn="l">
              <a:lnSpc>
                <a:spcPts val="4476"/>
              </a:lnSpc>
            </a:pPr>
            <a:endParaRPr lang="en-US" sz="3197">
              <a:solidFill>
                <a:srgbClr val="726151"/>
              </a:solidFill>
              <a:latin typeface="Crimson Pro"/>
            </a:endParaRPr>
          </a:p>
          <a:p>
            <a:pPr marL="690265" lvl="1" indent="-345133" algn="l">
              <a:lnSpc>
                <a:spcPts val="4476"/>
              </a:lnSpc>
              <a:buFont typeface="Arial"/>
              <a:buChar char="•"/>
            </a:pPr>
            <a:r>
              <a:rPr lang="en-US" sz="3197">
                <a:solidFill>
                  <a:srgbClr val="726151"/>
                </a:solidFill>
                <a:latin typeface="Crimson Pro"/>
              </a:rPr>
              <a:t>Có thể sử dụng cho dynamic websites và web applications.</a:t>
            </a:r>
          </a:p>
          <a:p>
            <a:pPr algn="l">
              <a:lnSpc>
                <a:spcPts val="4476"/>
              </a:lnSpc>
            </a:pPr>
            <a:endParaRPr lang="en-US" sz="3197">
              <a:solidFill>
                <a:srgbClr val="726151"/>
              </a:solidFill>
              <a:latin typeface="Crimson Pro"/>
            </a:endParaRPr>
          </a:p>
          <a:p>
            <a:pPr marL="690265" lvl="1" indent="-345133" algn="l">
              <a:lnSpc>
                <a:spcPts val="4476"/>
              </a:lnSpc>
              <a:buFont typeface="Arial"/>
              <a:buChar char="•"/>
            </a:pPr>
            <a:r>
              <a:rPr lang="en-US" sz="3197">
                <a:solidFill>
                  <a:srgbClr val="726151"/>
                </a:solidFill>
                <a:latin typeface="Crimson Pro"/>
              </a:rPr>
              <a:t>Hỗ trợ một số ngôn ngữ như: Python, C#, Node.js, Ruby,...</a:t>
            </a:r>
          </a:p>
          <a:p>
            <a:pPr algn="l">
              <a:lnSpc>
                <a:spcPts val="4476"/>
              </a:lnSpc>
            </a:pPr>
            <a:endParaRPr lang="en-US" sz="3197">
              <a:solidFill>
                <a:srgbClr val="726151"/>
              </a:solidFill>
              <a:latin typeface="Crimson Pro"/>
            </a:endParaRPr>
          </a:p>
          <a:p>
            <a:pPr marL="690265" lvl="1" indent="-345133" algn="l">
              <a:lnSpc>
                <a:spcPts val="3229"/>
              </a:lnSpc>
              <a:buFont typeface="Arial"/>
              <a:buChar char="•"/>
            </a:pPr>
            <a:r>
              <a:rPr lang="en-US" sz="3197">
                <a:solidFill>
                  <a:srgbClr val="726151"/>
                </a:solidFill>
                <a:latin typeface="Crimson Pro"/>
              </a:rPr>
              <a:t>Thích hợp cho các hoạt động với dữ liệu lớn, phức tạp</a:t>
            </a:r>
          </a:p>
          <a:p>
            <a:pPr algn="l">
              <a:lnSpc>
                <a:spcPts val="3229"/>
              </a:lnSpc>
            </a:pPr>
            <a:endParaRPr lang="en-US" sz="3197">
              <a:solidFill>
                <a:srgbClr val="726151"/>
              </a:solidFill>
              <a:latin typeface="Crimson Pro"/>
            </a:endParaRPr>
          </a:p>
        </p:txBody>
      </p:sp>
      <p:sp>
        <p:nvSpPr>
          <p:cNvPr id="15" name="Slide Number Placeholder 14">
            <a:extLst>
              <a:ext uri="{FF2B5EF4-FFF2-40B4-BE49-F238E27FC236}">
                <a16:creationId xmlns:a16="http://schemas.microsoft.com/office/drawing/2014/main" id="{67FD2F43-F616-C664-4B75-AA7B2FAB78F1}"/>
              </a:ext>
            </a:extLst>
          </p:cNvPr>
          <p:cNvSpPr>
            <a:spLocks noGrp="1"/>
          </p:cNvSpPr>
          <p:nvPr>
            <p:ph type="sldNum" sz="quarter" idx="12"/>
          </p:nvPr>
        </p:nvSpPr>
        <p:spPr>
          <a:xfrm>
            <a:off x="7010400" y="9641336"/>
            <a:ext cx="2133600" cy="365125"/>
          </a:xfrm>
        </p:spPr>
        <p:txBody>
          <a:bodyPr/>
          <a:lstStyle/>
          <a:p>
            <a:fld id="{B6F15528-21DE-4FAA-801E-634DDDAF4B2B}" type="slidenum">
              <a:rPr lang="en-US" smtClean="0"/>
              <a:pPr/>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2384444" y="2980312"/>
            <a:ext cx="6011916" cy="1254608"/>
          </a:xfrm>
          <a:custGeom>
            <a:avLst/>
            <a:gdLst/>
            <a:ahLst/>
            <a:cxnLst/>
            <a:rect l="l" t="t" r="r" b="b"/>
            <a:pathLst>
              <a:path w="6011916" h="1254608">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8" name="TextBox 8"/>
          <p:cNvSpPr txBox="1"/>
          <p:nvPr/>
        </p:nvSpPr>
        <p:spPr>
          <a:xfrm>
            <a:off x="3487307" y="3313852"/>
            <a:ext cx="3161766" cy="639445"/>
          </a:xfrm>
          <a:prstGeom prst="rect">
            <a:avLst/>
          </a:prstGeom>
        </p:spPr>
        <p:txBody>
          <a:bodyPr lIns="0" tIns="0" rIns="0" bIns="0" rtlCol="0" anchor="t">
            <a:spAutoFit/>
          </a:bodyPr>
          <a:lstStyle/>
          <a:p>
            <a:pPr algn="l">
              <a:lnSpc>
                <a:spcPts val="5179"/>
              </a:lnSpc>
            </a:pPr>
            <a:r>
              <a:rPr lang="en-US" sz="3699">
                <a:solidFill>
                  <a:srgbClr val="726151"/>
                </a:solidFill>
                <a:latin typeface="Crimson Pro"/>
              </a:rPr>
              <a:t>Ưu điểm</a:t>
            </a:r>
          </a:p>
        </p:txBody>
      </p:sp>
      <p:sp>
        <p:nvSpPr>
          <p:cNvPr id="9" name="TextBox 9"/>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PostgreSQL</a:t>
            </a:r>
          </a:p>
        </p:txBody>
      </p:sp>
      <p:sp>
        <p:nvSpPr>
          <p:cNvPr id="11" name="TextBox 11"/>
          <p:cNvSpPr txBox="1"/>
          <p:nvPr/>
        </p:nvSpPr>
        <p:spPr>
          <a:xfrm>
            <a:off x="2914936" y="4583920"/>
            <a:ext cx="11099263" cy="4183377"/>
          </a:xfrm>
          <a:prstGeom prst="rect">
            <a:avLst/>
          </a:prstGeom>
        </p:spPr>
        <p:txBody>
          <a:bodyPr lIns="0" tIns="0" rIns="0" bIns="0" rtlCol="0" anchor="t">
            <a:spAutoFit/>
          </a:bodyPr>
          <a:lstStyle/>
          <a:p>
            <a:pPr marL="706004" lvl="1" indent="-353002" algn="l">
              <a:lnSpc>
                <a:spcPts val="5559"/>
              </a:lnSpc>
              <a:buFont typeface="Arial"/>
              <a:buChar char="•"/>
            </a:pPr>
            <a:r>
              <a:rPr lang="en-US" sz="3270">
                <a:solidFill>
                  <a:srgbClr val="726151"/>
                </a:solidFill>
                <a:latin typeface="Crimson Pro"/>
              </a:rPr>
              <a:t>Hỗ trợ trên nhiều hệ điều hành</a:t>
            </a:r>
          </a:p>
          <a:p>
            <a:pPr marL="706004" lvl="1" indent="-353002" algn="l">
              <a:lnSpc>
                <a:spcPts val="5559"/>
              </a:lnSpc>
              <a:buFont typeface="Arial"/>
              <a:buChar char="•"/>
            </a:pPr>
            <a:r>
              <a:rPr lang="en-US" sz="3270">
                <a:solidFill>
                  <a:srgbClr val="726151"/>
                </a:solidFill>
                <a:latin typeface="Crimson Pro"/>
              </a:rPr>
              <a:t>Kiểu dữ liệu đa dạng</a:t>
            </a:r>
          </a:p>
          <a:p>
            <a:pPr marL="706004" lvl="1" indent="-353002" algn="l">
              <a:lnSpc>
                <a:spcPts val="5559"/>
              </a:lnSpc>
              <a:buFont typeface="Arial"/>
              <a:buChar char="•"/>
            </a:pPr>
            <a:r>
              <a:rPr lang="en-US" sz="3270">
                <a:solidFill>
                  <a:srgbClr val="726151"/>
                </a:solidFill>
                <a:latin typeface="Crimson Pro"/>
              </a:rPr>
              <a:t>Hỗ trợ nhiều ngôn ngữ lập trình</a:t>
            </a:r>
          </a:p>
          <a:p>
            <a:pPr marL="706004" lvl="1" indent="-353002" algn="l">
              <a:lnSpc>
                <a:spcPts val="5559"/>
              </a:lnSpc>
              <a:buFont typeface="Arial"/>
              <a:buChar char="•"/>
            </a:pPr>
            <a:r>
              <a:rPr lang="en-US" sz="3270">
                <a:solidFill>
                  <a:srgbClr val="726151"/>
                </a:solidFill>
                <a:latin typeface="Crimson Pro"/>
              </a:rPr>
              <a:t>Có thư viện tiện ích mở rộng (PostGIS, pgAdmin)</a:t>
            </a:r>
          </a:p>
          <a:p>
            <a:pPr marL="706004" lvl="1" indent="-353002" algn="l">
              <a:lnSpc>
                <a:spcPts val="5559"/>
              </a:lnSpc>
              <a:buFont typeface="Arial"/>
              <a:buChar char="•"/>
            </a:pPr>
            <a:r>
              <a:rPr lang="en-US" sz="3270">
                <a:solidFill>
                  <a:srgbClr val="726151"/>
                </a:solidFill>
                <a:latin typeface="Crimson Pro"/>
              </a:rPr>
              <a:t>Điều khiển đồng thời</a:t>
            </a:r>
          </a:p>
          <a:p>
            <a:pPr marL="706004" lvl="1" indent="-353002" algn="l">
              <a:lnSpc>
                <a:spcPts val="5559"/>
              </a:lnSpc>
              <a:buFont typeface="Arial"/>
              <a:buChar char="•"/>
            </a:pPr>
            <a:r>
              <a:rPr lang="en-US" sz="3270">
                <a:solidFill>
                  <a:srgbClr val="726151"/>
                </a:solidFill>
                <a:latin typeface="Crimson Pro"/>
              </a:rPr>
              <a:t>Có độ tin cậy và khả năng khôi phục</a:t>
            </a:r>
          </a:p>
        </p:txBody>
      </p:sp>
      <p:sp>
        <p:nvSpPr>
          <p:cNvPr id="15" name="Slide Number Placeholder 14">
            <a:extLst>
              <a:ext uri="{FF2B5EF4-FFF2-40B4-BE49-F238E27FC236}">
                <a16:creationId xmlns:a16="http://schemas.microsoft.com/office/drawing/2014/main" id="{459A4E6F-49D8-C642-8AA2-B038DD5A72DD}"/>
              </a:ext>
            </a:extLst>
          </p:cNvPr>
          <p:cNvSpPr>
            <a:spLocks noGrp="1"/>
          </p:cNvSpPr>
          <p:nvPr>
            <p:ph type="sldNum" sz="quarter" idx="12"/>
          </p:nvPr>
        </p:nvSpPr>
        <p:spPr>
          <a:xfrm>
            <a:off x="7010400" y="9604892"/>
            <a:ext cx="2133600" cy="365125"/>
          </a:xfrm>
        </p:spPr>
        <p:txBody>
          <a:bodyPr/>
          <a:lstStyle/>
          <a:p>
            <a:fld id="{B6F15528-21DE-4FAA-801E-634DDDAF4B2B}" type="slidenum">
              <a:rPr lang="en-US" smtClean="0"/>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PostgreSQL</a:t>
            </a:r>
          </a:p>
        </p:txBody>
      </p:sp>
      <p:sp>
        <p:nvSpPr>
          <p:cNvPr id="8" name="Freeform 8"/>
          <p:cNvSpPr/>
          <p:nvPr/>
        </p:nvSpPr>
        <p:spPr>
          <a:xfrm>
            <a:off x="4825403" y="3334088"/>
            <a:ext cx="8378437" cy="4553927"/>
          </a:xfrm>
          <a:custGeom>
            <a:avLst/>
            <a:gdLst/>
            <a:ahLst/>
            <a:cxnLst/>
            <a:rect l="l" t="t" r="r" b="b"/>
            <a:pathLst>
              <a:path w="8378437" h="4553927">
                <a:moveTo>
                  <a:pt x="0" y="0"/>
                </a:moveTo>
                <a:lnTo>
                  <a:pt x="8378437" y="0"/>
                </a:lnTo>
                <a:lnTo>
                  <a:pt x="8378437" y="4553927"/>
                </a:lnTo>
                <a:lnTo>
                  <a:pt x="0" y="4553927"/>
                </a:lnTo>
                <a:lnTo>
                  <a:pt x="0" y="0"/>
                </a:lnTo>
                <a:close/>
              </a:path>
            </a:pathLst>
          </a:custGeom>
          <a:blipFill>
            <a:blip r:embed="rId10"/>
            <a:stretch>
              <a:fillRect/>
            </a:stretch>
          </a:blipFill>
        </p:spPr>
        <p:txBody>
          <a:bodyPr/>
          <a:lstStyle/>
          <a:p>
            <a:endParaRPr lang="vi-VN"/>
          </a:p>
        </p:txBody>
      </p:sp>
      <p:sp>
        <p:nvSpPr>
          <p:cNvPr id="9" name="TextBox 9"/>
          <p:cNvSpPr txBox="1"/>
          <p:nvPr/>
        </p:nvSpPr>
        <p:spPr>
          <a:xfrm>
            <a:off x="1808388" y="8088040"/>
            <a:ext cx="14412468" cy="640753"/>
          </a:xfrm>
          <a:prstGeom prst="rect">
            <a:avLst/>
          </a:prstGeom>
        </p:spPr>
        <p:txBody>
          <a:bodyPr lIns="0" tIns="0" rIns="0" bIns="0" rtlCol="0" anchor="t">
            <a:spAutoFit/>
          </a:bodyPr>
          <a:lstStyle/>
          <a:p>
            <a:pPr algn="ctr">
              <a:lnSpc>
                <a:spcPts val="5107"/>
              </a:lnSpc>
            </a:pPr>
            <a:r>
              <a:rPr lang="en-US" sz="3648">
                <a:solidFill>
                  <a:srgbClr val="726151"/>
                </a:solidFill>
                <a:latin typeface="Crimson Pro"/>
              </a:rPr>
              <a:t>PL/Python</a:t>
            </a:r>
          </a:p>
        </p:txBody>
      </p:sp>
      <p:sp>
        <p:nvSpPr>
          <p:cNvPr id="13" name="Slide Number Placeholder 12">
            <a:extLst>
              <a:ext uri="{FF2B5EF4-FFF2-40B4-BE49-F238E27FC236}">
                <a16:creationId xmlns:a16="http://schemas.microsoft.com/office/drawing/2014/main" id="{6BD27408-CF0E-A618-BA2B-1702FAEF5C2C}"/>
              </a:ext>
            </a:extLst>
          </p:cNvPr>
          <p:cNvSpPr>
            <a:spLocks noGrp="1"/>
          </p:cNvSpPr>
          <p:nvPr>
            <p:ph type="sldNum" sz="quarter" idx="12"/>
          </p:nvPr>
        </p:nvSpPr>
        <p:spPr>
          <a:xfrm>
            <a:off x="7010400" y="9666054"/>
            <a:ext cx="2133600" cy="365125"/>
          </a:xfrm>
        </p:spPr>
        <p:txBody>
          <a:bodyPr/>
          <a:lstStyle/>
          <a:p>
            <a:fld id="{B6F15528-21DE-4FAA-801E-634DDDAF4B2B}" type="slidenum">
              <a:rPr lang="en-US" smtClean="0"/>
              <a:pPr/>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9053330" y="3953298"/>
            <a:ext cx="7364207" cy="4833409"/>
          </a:xfrm>
          <a:custGeom>
            <a:avLst/>
            <a:gdLst/>
            <a:ahLst/>
            <a:cxnLst/>
            <a:rect l="l" t="t" r="r" b="b"/>
            <a:pathLst>
              <a:path w="7364207" h="4833409">
                <a:moveTo>
                  <a:pt x="0" y="0"/>
                </a:moveTo>
                <a:lnTo>
                  <a:pt x="7364207" y="0"/>
                </a:lnTo>
                <a:lnTo>
                  <a:pt x="7364207" y="4833409"/>
                </a:lnTo>
                <a:lnTo>
                  <a:pt x="0" y="4833409"/>
                </a:lnTo>
                <a:lnTo>
                  <a:pt x="0" y="0"/>
                </a:lnTo>
                <a:close/>
              </a:path>
            </a:pathLst>
          </a:custGeom>
          <a:blipFill>
            <a:blip r:embed="rId10"/>
            <a:stretch>
              <a:fillRect/>
            </a:stretch>
          </a:blipFill>
        </p:spPr>
        <p:txBody>
          <a:bodyPr/>
          <a:lstStyle/>
          <a:p>
            <a:endParaRPr lang="vi-VN"/>
          </a:p>
        </p:txBody>
      </p:sp>
      <p:sp>
        <p:nvSpPr>
          <p:cNvPr id="8" name="Freeform 8"/>
          <p:cNvSpPr/>
          <p:nvPr/>
        </p:nvSpPr>
        <p:spPr>
          <a:xfrm>
            <a:off x="1870463" y="3997720"/>
            <a:ext cx="6684633" cy="4788987"/>
          </a:xfrm>
          <a:custGeom>
            <a:avLst/>
            <a:gdLst/>
            <a:ahLst/>
            <a:cxnLst/>
            <a:rect l="l" t="t" r="r" b="b"/>
            <a:pathLst>
              <a:path w="6684633" h="4788987">
                <a:moveTo>
                  <a:pt x="0" y="0"/>
                </a:moveTo>
                <a:lnTo>
                  <a:pt x="6684634" y="0"/>
                </a:lnTo>
                <a:lnTo>
                  <a:pt x="6684634" y="4788987"/>
                </a:lnTo>
                <a:lnTo>
                  <a:pt x="0" y="4788987"/>
                </a:lnTo>
                <a:lnTo>
                  <a:pt x="0" y="0"/>
                </a:lnTo>
                <a:close/>
              </a:path>
            </a:pathLst>
          </a:custGeom>
          <a:blipFill>
            <a:blip r:embed="rId11"/>
            <a:stretch>
              <a:fillRect t="-4993" b="-1075"/>
            </a:stretch>
          </a:blipFill>
        </p:spPr>
        <p:txBody>
          <a:bodyPr/>
          <a:lstStyle/>
          <a:p>
            <a:endParaRPr lang="vi-VN"/>
          </a:p>
        </p:txBody>
      </p:sp>
      <p:sp>
        <p:nvSpPr>
          <p:cNvPr id="9" name="TextBox 9"/>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PostgreSQL</a:t>
            </a:r>
          </a:p>
        </p:txBody>
      </p:sp>
      <p:sp>
        <p:nvSpPr>
          <p:cNvPr id="10" name="TextBox 10"/>
          <p:cNvSpPr txBox="1"/>
          <p:nvPr/>
        </p:nvSpPr>
        <p:spPr>
          <a:xfrm>
            <a:off x="1870463" y="9172575"/>
            <a:ext cx="6119189" cy="640753"/>
          </a:xfrm>
          <a:prstGeom prst="rect">
            <a:avLst/>
          </a:prstGeom>
        </p:spPr>
        <p:txBody>
          <a:bodyPr lIns="0" tIns="0" rIns="0" bIns="0" rtlCol="0" anchor="t">
            <a:spAutoFit/>
          </a:bodyPr>
          <a:lstStyle/>
          <a:p>
            <a:pPr algn="ctr">
              <a:lnSpc>
                <a:spcPts val="5107"/>
              </a:lnSpc>
            </a:pPr>
            <a:r>
              <a:rPr lang="en-US" sz="3648">
                <a:solidFill>
                  <a:srgbClr val="726151"/>
                </a:solidFill>
                <a:latin typeface="Crimson Pro"/>
              </a:rPr>
              <a:t>Không kế thừa</a:t>
            </a:r>
          </a:p>
        </p:txBody>
      </p:sp>
      <p:sp>
        <p:nvSpPr>
          <p:cNvPr id="11" name="TextBox 11"/>
          <p:cNvSpPr txBox="1"/>
          <p:nvPr/>
        </p:nvSpPr>
        <p:spPr>
          <a:xfrm>
            <a:off x="9675839" y="9172575"/>
            <a:ext cx="6119189" cy="640753"/>
          </a:xfrm>
          <a:prstGeom prst="rect">
            <a:avLst/>
          </a:prstGeom>
        </p:spPr>
        <p:txBody>
          <a:bodyPr lIns="0" tIns="0" rIns="0" bIns="0" rtlCol="0" anchor="t">
            <a:spAutoFit/>
          </a:bodyPr>
          <a:lstStyle/>
          <a:p>
            <a:pPr algn="ctr">
              <a:lnSpc>
                <a:spcPts val="5107"/>
              </a:lnSpc>
            </a:pPr>
            <a:r>
              <a:rPr lang="en-US" sz="3648">
                <a:solidFill>
                  <a:srgbClr val="726151"/>
                </a:solidFill>
                <a:latin typeface="Crimson Pro"/>
              </a:rPr>
              <a:t>Có kế thừa</a:t>
            </a:r>
          </a:p>
        </p:txBody>
      </p:sp>
      <p:sp>
        <p:nvSpPr>
          <p:cNvPr id="15" name="Slide Number Placeholder 14">
            <a:extLst>
              <a:ext uri="{FF2B5EF4-FFF2-40B4-BE49-F238E27FC236}">
                <a16:creationId xmlns:a16="http://schemas.microsoft.com/office/drawing/2014/main" id="{9B925E28-C803-4A58-E28B-7691CCBB85AA}"/>
              </a:ext>
            </a:extLst>
          </p:cNvPr>
          <p:cNvSpPr>
            <a:spLocks noGrp="1"/>
          </p:cNvSpPr>
          <p:nvPr>
            <p:ph type="sldNum" sz="quarter" idx="12"/>
          </p:nvPr>
        </p:nvSpPr>
        <p:spPr>
          <a:xfrm>
            <a:off x="6760992" y="9661214"/>
            <a:ext cx="2133600" cy="365125"/>
          </a:xfrm>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4555315" y="3528691"/>
            <a:ext cx="8678555" cy="3131437"/>
          </a:xfrm>
          <a:custGeom>
            <a:avLst/>
            <a:gdLst/>
            <a:ahLst/>
            <a:cxnLst/>
            <a:rect l="l" t="t" r="r" b="b"/>
            <a:pathLst>
              <a:path w="8678555" h="3131437">
                <a:moveTo>
                  <a:pt x="0" y="0"/>
                </a:moveTo>
                <a:lnTo>
                  <a:pt x="8678555" y="0"/>
                </a:lnTo>
                <a:lnTo>
                  <a:pt x="8678555" y="3131438"/>
                </a:lnTo>
                <a:lnTo>
                  <a:pt x="0" y="3131438"/>
                </a:lnTo>
                <a:lnTo>
                  <a:pt x="0" y="0"/>
                </a:lnTo>
                <a:close/>
              </a:path>
            </a:pathLst>
          </a:custGeom>
          <a:blipFill>
            <a:blip r:embed="rId10"/>
            <a:stretch>
              <a:fillRect/>
            </a:stretch>
          </a:blipFill>
        </p:spPr>
        <p:txBody>
          <a:bodyPr/>
          <a:lstStyle/>
          <a:p>
            <a:endParaRPr lang="vi-VN"/>
          </a:p>
        </p:txBody>
      </p:sp>
      <p:sp>
        <p:nvSpPr>
          <p:cNvPr id="8" name="Freeform 8"/>
          <p:cNvSpPr/>
          <p:nvPr/>
        </p:nvSpPr>
        <p:spPr>
          <a:xfrm>
            <a:off x="4555315" y="6933859"/>
            <a:ext cx="8678555" cy="1807287"/>
          </a:xfrm>
          <a:custGeom>
            <a:avLst/>
            <a:gdLst/>
            <a:ahLst/>
            <a:cxnLst/>
            <a:rect l="l" t="t" r="r" b="b"/>
            <a:pathLst>
              <a:path w="8678555" h="1807287">
                <a:moveTo>
                  <a:pt x="0" y="0"/>
                </a:moveTo>
                <a:lnTo>
                  <a:pt x="8678555" y="0"/>
                </a:lnTo>
                <a:lnTo>
                  <a:pt x="8678555" y="1807287"/>
                </a:lnTo>
                <a:lnTo>
                  <a:pt x="0" y="1807287"/>
                </a:lnTo>
                <a:lnTo>
                  <a:pt x="0" y="0"/>
                </a:lnTo>
                <a:close/>
              </a:path>
            </a:pathLst>
          </a:custGeom>
          <a:blipFill>
            <a:blip r:embed="rId11"/>
            <a:stretch>
              <a:fillRect/>
            </a:stretch>
          </a:blipFill>
        </p:spPr>
        <p:txBody>
          <a:bodyPr/>
          <a:lstStyle/>
          <a:p>
            <a:endParaRPr lang="vi-VN"/>
          </a:p>
        </p:txBody>
      </p:sp>
      <p:sp>
        <p:nvSpPr>
          <p:cNvPr id="9" name="TextBox 9"/>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PostgreSQL</a:t>
            </a:r>
          </a:p>
        </p:txBody>
      </p:sp>
      <p:sp>
        <p:nvSpPr>
          <p:cNvPr id="10" name="TextBox 10"/>
          <p:cNvSpPr txBox="1"/>
          <p:nvPr/>
        </p:nvSpPr>
        <p:spPr>
          <a:xfrm>
            <a:off x="1937766" y="8874722"/>
            <a:ext cx="14412468" cy="640753"/>
          </a:xfrm>
          <a:prstGeom prst="rect">
            <a:avLst/>
          </a:prstGeom>
        </p:spPr>
        <p:txBody>
          <a:bodyPr lIns="0" tIns="0" rIns="0" bIns="0" rtlCol="0" anchor="t">
            <a:spAutoFit/>
          </a:bodyPr>
          <a:lstStyle/>
          <a:p>
            <a:pPr algn="ctr">
              <a:lnSpc>
                <a:spcPts val="5107"/>
              </a:lnSpc>
            </a:pPr>
            <a:r>
              <a:rPr lang="en-US" sz="3648">
                <a:solidFill>
                  <a:srgbClr val="726151"/>
                </a:solidFill>
                <a:latin typeface="Crimson Pro"/>
              </a:rPr>
              <a:t>Chế độ xem cụ thể hóa</a:t>
            </a:r>
          </a:p>
        </p:txBody>
      </p:sp>
      <p:sp>
        <p:nvSpPr>
          <p:cNvPr id="14" name="Slide Number Placeholder 13">
            <a:extLst>
              <a:ext uri="{FF2B5EF4-FFF2-40B4-BE49-F238E27FC236}">
                <a16:creationId xmlns:a16="http://schemas.microsoft.com/office/drawing/2014/main" id="{5AEB3856-D92A-3882-B841-AE7C82B46F45}"/>
              </a:ext>
            </a:extLst>
          </p:cNvPr>
          <p:cNvSpPr>
            <a:spLocks noGrp="1"/>
          </p:cNvSpPr>
          <p:nvPr>
            <p:ph type="sldNum" sz="quarter" idx="12"/>
          </p:nvPr>
        </p:nvSpPr>
        <p:spPr>
          <a:xfrm>
            <a:off x="7111878" y="9725744"/>
            <a:ext cx="2133600" cy="365125"/>
          </a:xfrm>
        </p:spPr>
        <p:txBody>
          <a:bodyPr/>
          <a:lstStyle/>
          <a:p>
            <a:fld id="{B6F15528-21DE-4FAA-801E-634DDDAF4B2B}" type="slidenum">
              <a:rPr lang="en-US" smtClean="0"/>
              <a:pPr/>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2384444" y="2980312"/>
            <a:ext cx="6011916" cy="1254608"/>
          </a:xfrm>
          <a:custGeom>
            <a:avLst/>
            <a:gdLst/>
            <a:ahLst/>
            <a:cxnLst/>
            <a:rect l="l" t="t" r="r" b="b"/>
            <a:pathLst>
              <a:path w="6011916" h="1254608">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8" name="TextBox 8"/>
          <p:cNvSpPr txBox="1"/>
          <p:nvPr/>
        </p:nvSpPr>
        <p:spPr>
          <a:xfrm>
            <a:off x="3487307" y="3313852"/>
            <a:ext cx="3161766" cy="639445"/>
          </a:xfrm>
          <a:prstGeom prst="rect">
            <a:avLst/>
          </a:prstGeom>
        </p:spPr>
        <p:txBody>
          <a:bodyPr lIns="0" tIns="0" rIns="0" bIns="0" rtlCol="0" anchor="t">
            <a:spAutoFit/>
          </a:bodyPr>
          <a:lstStyle/>
          <a:p>
            <a:pPr algn="l">
              <a:lnSpc>
                <a:spcPts val="5179"/>
              </a:lnSpc>
            </a:pPr>
            <a:r>
              <a:rPr lang="en-US" sz="3699">
                <a:solidFill>
                  <a:srgbClr val="726151"/>
                </a:solidFill>
                <a:latin typeface="Crimson Pro"/>
              </a:rPr>
              <a:t>Nhược điểm</a:t>
            </a:r>
          </a:p>
        </p:txBody>
      </p:sp>
      <p:sp>
        <p:nvSpPr>
          <p:cNvPr id="9" name="TextBox 9"/>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PostgreSQL</a:t>
            </a:r>
          </a:p>
        </p:txBody>
      </p:sp>
      <p:sp>
        <p:nvSpPr>
          <p:cNvPr id="11" name="TextBox 11"/>
          <p:cNvSpPr txBox="1"/>
          <p:nvPr/>
        </p:nvSpPr>
        <p:spPr>
          <a:xfrm>
            <a:off x="2914936" y="4583920"/>
            <a:ext cx="11099263" cy="4183377"/>
          </a:xfrm>
          <a:prstGeom prst="rect">
            <a:avLst/>
          </a:prstGeom>
        </p:spPr>
        <p:txBody>
          <a:bodyPr lIns="0" tIns="0" rIns="0" bIns="0" rtlCol="0" anchor="t">
            <a:spAutoFit/>
          </a:bodyPr>
          <a:lstStyle/>
          <a:p>
            <a:pPr marL="706004" lvl="1" indent="-353002" algn="l">
              <a:lnSpc>
                <a:spcPts val="5559"/>
              </a:lnSpc>
              <a:buFont typeface="Arial"/>
              <a:buChar char="•"/>
            </a:pPr>
            <a:r>
              <a:rPr lang="en-US" sz="3270">
                <a:solidFill>
                  <a:srgbClr val="726151"/>
                </a:solidFill>
                <a:latin typeface="Crimson Pro"/>
              </a:rPr>
              <a:t>Những thay đổi được thực hiện để cải thiện tốc độ đòi hỏi nhiều công việc hơn MySQL vì PostgreSQL tập trung vào khả năng tương thích.</a:t>
            </a:r>
          </a:p>
          <a:p>
            <a:pPr marL="706004" lvl="1" indent="-353002" algn="l">
              <a:lnSpc>
                <a:spcPts val="5559"/>
              </a:lnSpc>
              <a:buFont typeface="Arial"/>
              <a:buChar char="•"/>
            </a:pPr>
            <a:r>
              <a:rPr lang="en-US" sz="3270">
                <a:solidFill>
                  <a:srgbClr val="726151"/>
                </a:solidFill>
                <a:latin typeface="Crimson Pro"/>
              </a:rPr>
              <a:t>Nhiều ứng dụng nguồn mở hỗ trợ MySQL, nhưng có thể không hỗ trợ PostgreSQL</a:t>
            </a:r>
          </a:p>
          <a:p>
            <a:pPr marL="706004" lvl="1" indent="-353002" algn="l">
              <a:lnSpc>
                <a:spcPts val="5559"/>
              </a:lnSpc>
              <a:buFont typeface="Arial"/>
              <a:buChar char="•"/>
            </a:pPr>
            <a:r>
              <a:rPr lang="en-US" sz="3270">
                <a:solidFill>
                  <a:srgbClr val="726151"/>
                </a:solidFill>
                <a:latin typeface="Crimson Pro"/>
              </a:rPr>
              <a:t>Về số liệu hiệu suất, nó chậm hơn MySQL.</a:t>
            </a:r>
          </a:p>
        </p:txBody>
      </p:sp>
      <p:sp>
        <p:nvSpPr>
          <p:cNvPr id="15" name="Slide Number Placeholder 14">
            <a:extLst>
              <a:ext uri="{FF2B5EF4-FFF2-40B4-BE49-F238E27FC236}">
                <a16:creationId xmlns:a16="http://schemas.microsoft.com/office/drawing/2014/main" id="{44C75A5B-CEE1-A4FC-8B9B-E2223A7111D1}"/>
              </a:ext>
            </a:extLst>
          </p:cNvPr>
          <p:cNvSpPr>
            <a:spLocks noGrp="1"/>
          </p:cNvSpPr>
          <p:nvPr>
            <p:ph type="sldNum" sz="quarter" idx="12"/>
          </p:nvPr>
        </p:nvSpPr>
        <p:spPr>
          <a:xfrm>
            <a:off x="7017026" y="9715500"/>
            <a:ext cx="2133600" cy="365125"/>
          </a:xfrm>
        </p:spPr>
        <p:txBody>
          <a:bodyPr/>
          <a:lstStyle/>
          <a:p>
            <a:fld id="{B6F15528-21DE-4FAA-801E-634DDDAF4B2B}" type="slidenum">
              <a:rPr lang="en-US" smtClean="0"/>
              <a:pPr/>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4570452" y="3113493"/>
            <a:ext cx="9147097" cy="4847961"/>
          </a:xfrm>
          <a:custGeom>
            <a:avLst/>
            <a:gdLst/>
            <a:ahLst/>
            <a:cxnLst/>
            <a:rect l="l" t="t" r="r" b="b"/>
            <a:pathLst>
              <a:path w="9147097" h="4847961">
                <a:moveTo>
                  <a:pt x="0" y="0"/>
                </a:moveTo>
                <a:lnTo>
                  <a:pt x="9147096" y="0"/>
                </a:lnTo>
                <a:lnTo>
                  <a:pt x="9147096" y="4847961"/>
                </a:lnTo>
                <a:lnTo>
                  <a:pt x="0" y="4847961"/>
                </a:lnTo>
                <a:lnTo>
                  <a:pt x="0" y="0"/>
                </a:lnTo>
                <a:close/>
              </a:path>
            </a:pathLst>
          </a:custGeom>
          <a:blipFill>
            <a:blip r:embed="rId10"/>
            <a:stretch>
              <a:fillRect/>
            </a:stretch>
          </a:blipFill>
        </p:spPr>
        <p:txBody>
          <a:bodyPr/>
          <a:lstStyle/>
          <a:p>
            <a:endParaRPr lang="vi-VN"/>
          </a:p>
        </p:txBody>
      </p:sp>
      <p:sp>
        <p:nvSpPr>
          <p:cNvPr id="8" name="TextBox 8"/>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INSTALL</a:t>
            </a:r>
          </a:p>
        </p:txBody>
      </p:sp>
      <p:sp>
        <p:nvSpPr>
          <p:cNvPr id="10" name="TextBox 10"/>
          <p:cNvSpPr txBox="1"/>
          <p:nvPr/>
        </p:nvSpPr>
        <p:spPr>
          <a:xfrm>
            <a:off x="1937766" y="8399604"/>
            <a:ext cx="14412468" cy="634252"/>
          </a:xfrm>
          <a:prstGeom prst="rect">
            <a:avLst/>
          </a:prstGeom>
        </p:spPr>
        <p:txBody>
          <a:bodyPr lIns="0" tIns="0" rIns="0" bIns="0" rtlCol="0" anchor="t">
            <a:spAutoFit/>
          </a:bodyPr>
          <a:lstStyle/>
          <a:p>
            <a:pPr algn="l">
              <a:lnSpc>
                <a:spcPts val="5107"/>
              </a:lnSpc>
            </a:pPr>
            <a:r>
              <a:rPr lang="en-US" sz="3648">
                <a:solidFill>
                  <a:srgbClr val="726151"/>
                </a:solidFill>
                <a:latin typeface="Crimson Pro"/>
              </a:rPr>
              <a:t>https://www.enterprisedb.com/downloads/postgres-postgresql-downloads</a:t>
            </a:r>
          </a:p>
        </p:txBody>
      </p:sp>
      <p:sp>
        <p:nvSpPr>
          <p:cNvPr id="14" name="Slide Number Placeholder 13">
            <a:extLst>
              <a:ext uri="{FF2B5EF4-FFF2-40B4-BE49-F238E27FC236}">
                <a16:creationId xmlns:a16="http://schemas.microsoft.com/office/drawing/2014/main" id="{2962869E-54B7-3DAC-D2A4-7D3560C73318}"/>
              </a:ext>
            </a:extLst>
          </p:cNvPr>
          <p:cNvSpPr>
            <a:spLocks noGrp="1"/>
          </p:cNvSpPr>
          <p:nvPr>
            <p:ph type="sldNum" sz="quarter" idx="12"/>
          </p:nvPr>
        </p:nvSpPr>
        <p:spPr>
          <a:xfrm>
            <a:off x="7010400" y="9641336"/>
            <a:ext cx="2133600" cy="365125"/>
          </a:xfrm>
        </p:spPr>
        <p:txBody>
          <a:bodyPr/>
          <a:lstStyle/>
          <a:p>
            <a:fld id="{B6F15528-21DE-4FAA-801E-634DDDAF4B2B}" type="slidenum">
              <a:rPr lang="en-US" smtClean="0"/>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INSTALL</a:t>
            </a:r>
          </a:p>
        </p:txBody>
      </p:sp>
      <p:sp>
        <p:nvSpPr>
          <p:cNvPr id="8" name="TextBox 8"/>
          <p:cNvSpPr txBox="1"/>
          <p:nvPr/>
        </p:nvSpPr>
        <p:spPr>
          <a:xfrm>
            <a:off x="1937766" y="8874722"/>
            <a:ext cx="14412468" cy="640753"/>
          </a:xfrm>
          <a:prstGeom prst="rect">
            <a:avLst/>
          </a:prstGeom>
        </p:spPr>
        <p:txBody>
          <a:bodyPr lIns="0" tIns="0" rIns="0" bIns="0" rtlCol="0" anchor="t">
            <a:spAutoFit/>
          </a:bodyPr>
          <a:lstStyle/>
          <a:p>
            <a:pPr algn="ctr">
              <a:lnSpc>
                <a:spcPts val="5107"/>
              </a:lnSpc>
            </a:pPr>
            <a:r>
              <a:rPr lang="en-US" sz="3648">
                <a:solidFill>
                  <a:srgbClr val="726151"/>
                </a:solidFill>
                <a:latin typeface="Crimson Pro"/>
              </a:rPr>
              <a:t>Giao diện pgAdmin 4</a:t>
            </a:r>
          </a:p>
        </p:txBody>
      </p:sp>
      <p:sp>
        <p:nvSpPr>
          <p:cNvPr id="9" name="Freeform 9"/>
          <p:cNvSpPr/>
          <p:nvPr/>
        </p:nvSpPr>
        <p:spPr>
          <a:xfrm>
            <a:off x="3736093" y="2920456"/>
            <a:ext cx="10316998" cy="5468009"/>
          </a:xfrm>
          <a:custGeom>
            <a:avLst/>
            <a:gdLst/>
            <a:ahLst/>
            <a:cxnLst/>
            <a:rect l="l" t="t" r="r" b="b"/>
            <a:pathLst>
              <a:path w="10316998" h="5468009">
                <a:moveTo>
                  <a:pt x="0" y="0"/>
                </a:moveTo>
                <a:lnTo>
                  <a:pt x="10316998" y="0"/>
                </a:lnTo>
                <a:lnTo>
                  <a:pt x="10316998" y="5468009"/>
                </a:lnTo>
                <a:lnTo>
                  <a:pt x="0" y="5468009"/>
                </a:lnTo>
                <a:lnTo>
                  <a:pt x="0" y="0"/>
                </a:lnTo>
                <a:close/>
              </a:path>
            </a:pathLst>
          </a:custGeom>
          <a:blipFill>
            <a:blip r:embed="rId10"/>
            <a:stretch>
              <a:fillRect/>
            </a:stretch>
          </a:blipFill>
        </p:spPr>
        <p:txBody>
          <a:bodyPr/>
          <a:lstStyle/>
          <a:p>
            <a:endParaRPr lang="vi-VN"/>
          </a:p>
        </p:txBody>
      </p:sp>
      <p:sp>
        <p:nvSpPr>
          <p:cNvPr id="13" name="Slide Number Placeholder 12">
            <a:extLst>
              <a:ext uri="{FF2B5EF4-FFF2-40B4-BE49-F238E27FC236}">
                <a16:creationId xmlns:a16="http://schemas.microsoft.com/office/drawing/2014/main" id="{F42CC30C-969C-7693-BA48-CD3E764D0111}"/>
              </a:ext>
            </a:extLst>
          </p:cNvPr>
          <p:cNvSpPr>
            <a:spLocks noGrp="1"/>
          </p:cNvSpPr>
          <p:nvPr>
            <p:ph type="sldNum" sz="quarter" idx="12"/>
          </p:nvPr>
        </p:nvSpPr>
        <p:spPr>
          <a:xfrm>
            <a:off x="7162800" y="9819169"/>
            <a:ext cx="2133600" cy="365125"/>
          </a:xfrm>
        </p:spPr>
        <p:txBody>
          <a:bodyPr/>
          <a:lstStyle/>
          <a:p>
            <a:fld id="{B6F15528-21DE-4FAA-801E-634DDDAF4B2B}" type="slidenum">
              <a:rPr lang="en-US" smtClean="0"/>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7019641" y="2992699"/>
            <a:ext cx="9211038" cy="1183681"/>
          </a:xfrm>
          <a:custGeom>
            <a:avLst/>
            <a:gdLst/>
            <a:ahLst/>
            <a:cxnLst/>
            <a:rect l="l" t="t" r="r" b="b"/>
            <a:pathLst>
              <a:path w="9211038" h="1183681">
                <a:moveTo>
                  <a:pt x="0" y="0"/>
                </a:moveTo>
                <a:lnTo>
                  <a:pt x="9211038" y="0"/>
                </a:lnTo>
                <a:lnTo>
                  <a:pt x="9211038" y="1183681"/>
                </a:lnTo>
                <a:lnTo>
                  <a:pt x="0" y="1183681"/>
                </a:lnTo>
                <a:lnTo>
                  <a:pt x="0" y="0"/>
                </a:lnTo>
                <a:close/>
              </a:path>
            </a:pathLst>
          </a:custGeom>
          <a:blipFill>
            <a:blip r:embed="rId10"/>
            <a:stretch>
              <a:fillRect/>
            </a:stretch>
          </a:blipFill>
        </p:spPr>
        <p:txBody>
          <a:bodyPr/>
          <a:lstStyle/>
          <a:p>
            <a:endParaRPr lang="vi-VN"/>
          </a:p>
        </p:txBody>
      </p:sp>
      <p:sp>
        <p:nvSpPr>
          <p:cNvPr id="8" name="Freeform 8"/>
          <p:cNvSpPr/>
          <p:nvPr/>
        </p:nvSpPr>
        <p:spPr>
          <a:xfrm>
            <a:off x="7019641" y="4434558"/>
            <a:ext cx="9211038" cy="3484175"/>
          </a:xfrm>
          <a:custGeom>
            <a:avLst/>
            <a:gdLst/>
            <a:ahLst/>
            <a:cxnLst/>
            <a:rect l="l" t="t" r="r" b="b"/>
            <a:pathLst>
              <a:path w="9211038" h="3484175">
                <a:moveTo>
                  <a:pt x="0" y="0"/>
                </a:moveTo>
                <a:lnTo>
                  <a:pt x="9211038" y="0"/>
                </a:lnTo>
                <a:lnTo>
                  <a:pt x="9211038" y="3484175"/>
                </a:lnTo>
                <a:lnTo>
                  <a:pt x="0" y="3484175"/>
                </a:lnTo>
                <a:lnTo>
                  <a:pt x="0" y="0"/>
                </a:lnTo>
                <a:close/>
              </a:path>
            </a:pathLst>
          </a:custGeom>
          <a:blipFill>
            <a:blip r:embed="rId11"/>
            <a:stretch>
              <a:fillRect/>
            </a:stretch>
          </a:blipFill>
        </p:spPr>
        <p:txBody>
          <a:bodyPr/>
          <a:lstStyle/>
          <a:p>
            <a:endParaRPr lang="vi-VN"/>
          </a:p>
        </p:txBody>
      </p:sp>
      <p:sp>
        <p:nvSpPr>
          <p:cNvPr id="9" name="Freeform 9"/>
          <p:cNvSpPr/>
          <p:nvPr/>
        </p:nvSpPr>
        <p:spPr>
          <a:xfrm>
            <a:off x="7019641" y="8176910"/>
            <a:ext cx="9211038" cy="1346991"/>
          </a:xfrm>
          <a:custGeom>
            <a:avLst/>
            <a:gdLst/>
            <a:ahLst/>
            <a:cxnLst/>
            <a:rect l="l" t="t" r="r" b="b"/>
            <a:pathLst>
              <a:path w="9211038" h="1346991">
                <a:moveTo>
                  <a:pt x="0" y="0"/>
                </a:moveTo>
                <a:lnTo>
                  <a:pt x="9211038" y="0"/>
                </a:lnTo>
                <a:lnTo>
                  <a:pt x="9211038" y="1346991"/>
                </a:lnTo>
                <a:lnTo>
                  <a:pt x="0" y="1346991"/>
                </a:lnTo>
                <a:lnTo>
                  <a:pt x="0" y="0"/>
                </a:lnTo>
                <a:close/>
              </a:path>
            </a:pathLst>
          </a:custGeom>
          <a:blipFill>
            <a:blip r:embed="rId12"/>
            <a:stretch>
              <a:fillRect/>
            </a:stretch>
          </a:blipFill>
        </p:spPr>
        <p:txBody>
          <a:bodyPr/>
          <a:lstStyle/>
          <a:p>
            <a:endParaRPr lang="vi-VN"/>
          </a:p>
        </p:txBody>
      </p:sp>
      <p:sp>
        <p:nvSpPr>
          <p:cNvPr id="10" name="TextBox 10"/>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DEMO</a:t>
            </a:r>
          </a:p>
        </p:txBody>
      </p:sp>
      <p:sp>
        <p:nvSpPr>
          <p:cNvPr id="11" name="TextBox 11"/>
          <p:cNvSpPr txBox="1"/>
          <p:nvPr/>
        </p:nvSpPr>
        <p:spPr>
          <a:xfrm>
            <a:off x="536117" y="3508340"/>
            <a:ext cx="5120493" cy="619274"/>
          </a:xfrm>
          <a:prstGeom prst="rect">
            <a:avLst/>
          </a:prstGeom>
        </p:spPr>
        <p:txBody>
          <a:bodyPr lIns="0" tIns="0" rIns="0" bIns="0" rtlCol="0" anchor="t">
            <a:spAutoFit/>
          </a:bodyPr>
          <a:lstStyle/>
          <a:p>
            <a:pPr marL="779883" lvl="1" indent="-389941" algn="l">
              <a:lnSpc>
                <a:spcPts val="5057"/>
              </a:lnSpc>
              <a:buFont typeface="Arial"/>
              <a:buChar char="•"/>
            </a:pPr>
            <a:r>
              <a:rPr lang="en-US" sz="3612">
                <a:solidFill>
                  <a:srgbClr val="726151"/>
                </a:solidFill>
                <a:latin typeface="Crimson Pro"/>
              </a:rPr>
              <a:t>Kết nối đến database</a:t>
            </a:r>
          </a:p>
        </p:txBody>
      </p:sp>
      <p:sp>
        <p:nvSpPr>
          <p:cNvPr id="12" name="TextBox 12"/>
          <p:cNvSpPr txBox="1"/>
          <p:nvPr/>
        </p:nvSpPr>
        <p:spPr>
          <a:xfrm>
            <a:off x="536117" y="5828908"/>
            <a:ext cx="6112957" cy="619274"/>
          </a:xfrm>
          <a:prstGeom prst="rect">
            <a:avLst/>
          </a:prstGeom>
        </p:spPr>
        <p:txBody>
          <a:bodyPr lIns="0" tIns="0" rIns="0" bIns="0" rtlCol="0" anchor="t">
            <a:spAutoFit/>
          </a:bodyPr>
          <a:lstStyle/>
          <a:p>
            <a:pPr marL="779883" lvl="1" indent="-389941" algn="l">
              <a:lnSpc>
                <a:spcPts val="5057"/>
              </a:lnSpc>
              <a:buFont typeface="Arial"/>
              <a:buChar char="•"/>
            </a:pPr>
            <a:r>
              <a:rPr lang="en-US" sz="3612">
                <a:solidFill>
                  <a:srgbClr val="726151"/>
                </a:solidFill>
                <a:latin typeface="Crimson Pro"/>
              </a:rPr>
              <a:t>Thực hiện truy vấn SELECT </a:t>
            </a:r>
          </a:p>
        </p:txBody>
      </p:sp>
      <p:sp>
        <p:nvSpPr>
          <p:cNvPr id="13" name="TextBox 13"/>
          <p:cNvSpPr txBox="1"/>
          <p:nvPr/>
        </p:nvSpPr>
        <p:spPr>
          <a:xfrm>
            <a:off x="536117" y="8502668"/>
            <a:ext cx="6112957" cy="619274"/>
          </a:xfrm>
          <a:prstGeom prst="rect">
            <a:avLst/>
          </a:prstGeom>
        </p:spPr>
        <p:txBody>
          <a:bodyPr lIns="0" tIns="0" rIns="0" bIns="0" rtlCol="0" anchor="t">
            <a:spAutoFit/>
          </a:bodyPr>
          <a:lstStyle/>
          <a:p>
            <a:pPr marL="779883" lvl="1" indent="-389941" algn="l">
              <a:lnSpc>
                <a:spcPts val="5057"/>
              </a:lnSpc>
              <a:buFont typeface="Arial"/>
              <a:buChar char="•"/>
            </a:pPr>
            <a:r>
              <a:rPr lang="en-US" sz="3612">
                <a:solidFill>
                  <a:srgbClr val="726151"/>
                </a:solidFill>
                <a:latin typeface="Crimson Pro"/>
              </a:rPr>
              <a:t>Thực hiện truy vấn INSERT</a:t>
            </a:r>
          </a:p>
        </p:txBody>
      </p:sp>
      <p:sp>
        <p:nvSpPr>
          <p:cNvPr id="17" name="Slide Number Placeholder 16">
            <a:extLst>
              <a:ext uri="{FF2B5EF4-FFF2-40B4-BE49-F238E27FC236}">
                <a16:creationId xmlns:a16="http://schemas.microsoft.com/office/drawing/2014/main" id="{388CA50F-F1E9-EFED-73BC-C9A2ECBCBF42}"/>
              </a:ext>
            </a:extLst>
          </p:cNvPr>
          <p:cNvSpPr>
            <a:spLocks noGrp="1"/>
          </p:cNvSpPr>
          <p:nvPr>
            <p:ph type="sldNum" sz="quarter" idx="12"/>
          </p:nvPr>
        </p:nvSpPr>
        <p:spPr>
          <a:xfrm>
            <a:off x="6649073" y="9698483"/>
            <a:ext cx="2133600" cy="365125"/>
          </a:xfrm>
        </p:spPr>
        <p:txBody>
          <a:bodyPr/>
          <a:lstStyle/>
          <a:p>
            <a:fld id="{B6F15528-21DE-4FAA-801E-634DDDAF4B2B}" type="slidenum">
              <a:rPr lang="en-US" smtClean="0"/>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4189385" y="5323512"/>
            <a:ext cx="10392208" cy="1154263"/>
          </a:xfrm>
          <a:prstGeom prst="rect">
            <a:avLst/>
          </a:prstGeom>
        </p:spPr>
        <p:txBody>
          <a:bodyPr lIns="0" tIns="0" rIns="0" bIns="0" rtlCol="0" anchor="t">
            <a:spAutoFit/>
          </a:bodyPr>
          <a:lstStyle/>
          <a:p>
            <a:pPr algn="l">
              <a:lnSpc>
                <a:spcPts val="4629"/>
              </a:lnSpc>
            </a:pPr>
            <a:r>
              <a:rPr lang="en-US" sz="3306" dirty="0">
                <a:solidFill>
                  <a:srgbClr val="726151"/>
                </a:solidFill>
                <a:latin typeface="Roboto"/>
              </a:rPr>
              <a:t>MySQL </a:t>
            </a:r>
            <a:r>
              <a:rPr lang="en-US" sz="3306" dirty="0" err="1">
                <a:solidFill>
                  <a:srgbClr val="726151"/>
                </a:solidFill>
                <a:latin typeface="Roboto"/>
              </a:rPr>
              <a:t>là</a:t>
            </a:r>
            <a:r>
              <a:rPr lang="en-US" sz="3306" dirty="0">
                <a:solidFill>
                  <a:srgbClr val="726151"/>
                </a:solidFill>
                <a:latin typeface="Roboto"/>
              </a:rPr>
              <a:t> </a:t>
            </a:r>
            <a:r>
              <a:rPr lang="en-US" sz="3306" dirty="0" err="1">
                <a:solidFill>
                  <a:srgbClr val="726151"/>
                </a:solidFill>
                <a:latin typeface="Roboto"/>
              </a:rPr>
              <a:t>hệ</a:t>
            </a:r>
            <a:r>
              <a:rPr lang="en-US" sz="3306" dirty="0">
                <a:solidFill>
                  <a:srgbClr val="726151"/>
                </a:solidFill>
                <a:latin typeface="Roboto"/>
              </a:rPr>
              <a:t> </a:t>
            </a:r>
            <a:r>
              <a:rPr lang="en-US" sz="3306" dirty="0" err="1">
                <a:solidFill>
                  <a:srgbClr val="726151"/>
                </a:solidFill>
                <a:latin typeface="Roboto"/>
              </a:rPr>
              <a:t>quản</a:t>
            </a:r>
            <a:r>
              <a:rPr lang="en-US" sz="3306" dirty="0">
                <a:solidFill>
                  <a:srgbClr val="726151"/>
                </a:solidFill>
                <a:latin typeface="Roboto"/>
              </a:rPr>
              <a:t> </a:t>
            </a:r>
            <a:r>
              <a:rPr lang="en-US" sz="3306" dirty="0" err="1">
                <a:solidFill>
                  <a:srgbClr val="726151"/>
                </a:solidFill>
                <a:latin typeface="Roboto"/>
              </a:rPr>
              <a:t>trị</a:t>
            </a:r>
            <a:r>
              <a:rPr lang="en-US" sz="3306" dirty="0">
                <a:solidFill>
                  <a:srgbClr val="726151"/>
                </a:solidFill>
                <a:latin typeface="Roboto"/>
              </a:rPr>
              <a:t> </a:t>
            </a:r>
            <a:r>
              <a:rPr lang="en-US" sz="3306" dirty="0" err="1">
                <a:solidFill>
                  <a:srgbClr val="726151"/>
                </a:solidFill>
                <a:latin typeface="Roboto"/>
              </a:rPr>
              <a:t>cơ</a:t>
            </a:r>
            <a:r>
              <a:rPr lang="en-US" sz="3306" dirty="0">
                <a:solidFill>
                  <a:srgbClr val="726151"/>
                </a:solidFill>
                <a:latin typeface="Roboto"/>
              </a:rPr>
              <a:t> </a:t>
            </a:r>
            <a:r>
              <a:rPr lang="en-US" sz="3306" dirty="0" err="1">
                <a:solidFill>
                  <a:srgbClr val="726151"/>
                </a:solidFill>
                <a:latin typeface="Roboto"/>
              </a:rPr>
              <a:t>sở</a:t>
            </a:r>
            <a:r>
              <a:rPr lang="en-US" sz="3306" dirty="0">
                <a:solidFill>
                  <a:srgbClr val="726151"/>
                </a:solidFill>
                <a:latin typeface="Roboto"/>
              </a:rPr>
              <a:t> </a:t>
            </a:r>
            <a:r>
              <a:rPr lang="en-US" sz="3306" dirty="0" err="1">
                <a:solidFill>
                  <a:srgbClr val="726151"/>
                </a:solidFill>
                <a:latin typeface="Roboto"/>
              </a:rPr>
              <a:t>dữ</a:t>
            </a:r>
            <a:r>
              <a:rPr lang="en-US" sz="3306" dirty="0">
                <a:solidFill>
                  <a:srgbClr val="726151"/>
                </a:solidFill>
                <a:latin typeface="Roboto"/>
              </a:rPr>
              <a:t> </a:t>
            </a:r>
            <a:r>
              <a:rPr lang="en-US" sz="3306" dirty="0" err="1">
                <a:solidFill>
                  <a:srgbClr val="726151"/>
                </a:solidFill>
                <a:latin typeface="Roboto"/>
              </a:rPr>
              <a:t>liệu</a:t>
            </a:r>
            <a:r>
              <a:rPr lang="en-US" sz="3306" dirty="0">
                <a:solidFill>
                  <a:srgbClr val="726151"/>
                </a:solidFill>
                <a:latin typeface="Roboto"/>
              </a:rPr>
              <a:t> </a:t>
            </a:r>
            <a:r>
              <a:rPr lang="en-US" sz="3306" dirty="0" err="1">
                <a:solidFill>
                  <a:srgbClr val="726151"/>
                </a:solidFill>
                <a:latin typeface="Roboto"/>
              </a:rPr>
              <a:t>quan</a:t>
            </a:r>
            <a:r>
              <a:rPr lang="en-US" sz="3306" dirty="0">
                <a:solidFill>
                  <a:srgbClr val="726151"/>
                </a:solidFill>
                <a:latin typeface="Roboto"/>
              </a:rPr>
              <a:t> </a:t>
            </a:r>
            <a:r>
              <a:rPr lang="en-US" sz="3306" dirty="0" err="1">
                <a:solidFill>
                  <a:srgbClr val="726151"/>
                </a:solidFill>
                <a:latin typeface="Roboto"/>
              </a:rPr>
              <a:t>hệ</a:t>
            </a:r>
            <a:r>
              <a:rPr lang="en-US" sz="3306" dirty="0">
                <a:solidFill>
                  <a:srgbClr val="726151"/>
                </a:solidFill>
                <a:latin typeface="Roboto"/>
              </a:rPr>
              <a:t> </a:t>
            </a:r>
            <a:r>
              <a:rPr lang="en-US" sz="3306" dirty="0" err="1">
                <a:solidFill>
                  <a:srgbClr val="726151"/>
                </a:solidFill>
                <a:latin typeface="Roboto"/>
              </a:rPr>
              <a:t>rất</a:t>
            </a:r>
            <a:r>
              <a:rPr lang="en-US" sz="3306" dirty="0">
                <a:solidFill>
                  <a:srgbClr val="726151"/>
                </a:solidFill>
                <a:latin typeface="Roboto"/>
              </a:rPr>
              <a:t> </a:t>
            </a:r>
            <a:r>
              <a:rPr lang="en-US" sz="3306" dirty="0" err="1">
                <a:solidFill>
                  <a:srgbClr val="726151"/>
                </a:solidFill>
                <a:latin typeface="Roboto"/>
              </a:rPr>
              <a:t>phổ</a:t>
            </a:r>
            <a:r>
              <a:rPr lang="en-US" sz="3306" dirty="0">
                <a:solidFill>
                  <a:srgbClr val="726151"/>
                </a:solidFill>
                <a:latin typeface="Roboto"/>
              </a:rPr>
              <a:t> </a:t>
            </a:r>
            <a:r>
              <a:rPr lang="en-US" sz="3306" dirty="0" err="1">
                <a:solidFill>
                  <a:srgbClr val="726151"/>
                </a:solidFill>
                <a:latin typeface="Roboto"/>
              </a:rPr>
              <a:t>biến</a:t>
            </a:r>
            <a:r>
              <a:rPr lang="en-US" sz="3306" dirty="0">
                <a:solidFill>
                  <a:srgbClr val="726151"/>
                </a:solidFill>
                <a:latin typeface="Roboto"/>
              </a:rPr>
              <a:t> </a:t>
            </a:r>
            <a:r>
              <a:rPr lang="en-US" sz="3306" dirty="0" err="1">
                <a:solidFill>
                  <a:srgbClr val="726151"/>
                </a:solidFill>
                <a:latin typeface="Roboto"/>
              </a:rPr>
              <a:t>trong</a:t>
            </a:r>
            <a:r>
              <a:rPr lang="en-US" sz="3306" dirty="0">
                <a:solidFill>
                  <a:srgbClr val="726151"/>
                </a:solidFill>
                <a:latin typeface="Roboto"/>
              </a:rPr>
              <a:t> </a:t>
            </a:r>
            <a:r>
              <a:rPr lang="en-US" sz="3306" dirty="0" err="1">
                <a:solidFill>
                  <a:srgbClr val="726151"/>
                </a:solidFill>
                <a:latin typeface="Roboto"/>
              </a:rPr>
              <a:t>ứng</a:t>
            </a:r>
            <a:r>
              <a:rPr lang="en-US" sz="3306" dirty="0">
                <a:solidFill>
                  <a:srgbClr val="726151"/>
                </a:solidFill>
                <a:latin typeface="Roboto"/>
              </a:rPr>
              <a:t> </a:t>
            </a:r>
            <a:r>
              <a:rPr lang="en-US" sz="3306" dirty="0" err="1">
                <a:solidFill>
                  <a:srgbClr val="726151"/>
                </a:solidFill>
                <a:latin typeface="Roboto"/>
              </a:rPr>
              <a:t>dụng</a:t>
            </a:r>
            <a:r>
              <a:rPr lang="en-US" sz="3306" dirty="0">
                <a:solidFill>
                  <a:srgbClr val="726151"/>
                </a:solidFill>
                <a:latin typeface="Roboto"/>
              </a:rPr>
              <a:t> web</a:t>
            </a:r>
          </a:p>
        </p:txBody>
      </p:sp>
      <p:sp>
        <p:nvSpPr>
          <p:cNvPr id="8" name="Freeform 8"/>
          <p:cNvSpPr/>
          <p:nvPr/>
        </p:nvSpPr>
        <p:spPr>
          <a:xfrm>
            <a:off x="2452652" y="3443632"/>
            <a:ext cx="6011916" cy="1254608"/>
          </a:xfrm>
          <a:custGeom>
            <a:avLst/>
            <a:gdLst/>
            <a:ahLst/>
            <a:cxnLst/>
            <a:rect l="l" t="t" r="r" b="b"/>
            <a:pathLst>
              <a:path w="6011916" h="1254608">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9" name="TextBox 9"/>
          <p:cNvSpPr txBox="1"/>
          <p:nvPr/>
        </p:nvSpPr>
        <p:spPr>
          <a:xfrm>
            <a:off x="2639268" y="3775727"/>
            <a:ext cx="6323532" cy="596900"/>
          </a:xfrm>
          <a:prstGeom prst="rect">
            <a:avLst/>
          </a:prstGeom>
        </p:spPr>
        <p:txBody>
          <a:bodyPr lIns="0" tIns="0" rIns="0" bIns="0" rtlCol="0" anchor="t">
            <a:spAutoFit/>
          </a:bodyPr>
          <a:lstStyle/>
          <a:p>
            <a:pPr marL="755647" lvl="1" indent="-377824" algn="l">
              <a:lnSpc>
                <a:spcPts val="4899"/>
              </a:lnSpc>
              <a:buFont typeface="Arial"/>
              <a:buChar char="•"/>
            </a:pPr>
            <a:r>
              <a:rPr lang="en-US" sz="3499">
                <a:solidFill>
                  <a:srgbClr val="726151"/>
                </a:solidFill>
                <a:latin typeface="Roboto Slab Bold"/>
              </a:rPr>
              <a:t>Giới thiệu</a:t>
            </a:r>
          </a:p>
        </p:txBody>
      </p:sp>
      <p:sp>
        <p:nvSpPr>
          <p:cNvPr id="10" name="Freeform 10"/>
          <p:cNvSpPr/>
          <p:nvPr/>
        </p:nvSpPr>
        <p:spPr>
          <a:xfrm>
            <a:off x="2452652" y="6833565"/>
            <a:ext cx="6011916" cy="1254608"/>
          </a:xfrm>
          <a:custGeom>
            <a:avLst/>
            <a:gdLst/>
            <a:ahLst/>
            <a:cxnLst/>
            <a:rect l="l" t="t" r="r" b="b"/>
            <a:pathLst>
              <a:path w="6011916" h="1254608">
                <a:moveTo>
                  <a:pt x="0" y="0"/>
                </a:moveTo>
                <a:lnTo>
                  <a:pt x="6011915" y="0"/>
                </a:lnTo>
                <a:lnTo>
                  <a:pt x="6011915" y="1254608"/>
                </a:lnTo>
                <a:lnTo>
                  <a:pt x="0" y="12546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1" name="TextBox 11"/>
          <p:cNvSpPr txBox="1"/>
          <p:nvPr/>
        </p:nvSpPr>
        <p:spPr>
          <a:xfrm>
            <a:off x="2639268" y="7129081"/>
            <a:ext cx="6323532" cy="596900"/>
          </a:xfrm>
          <a:prstGeom prst="rect">
            <a:avLst/>
          </a:prstGeom>
        </p:spPr>
        <p:txBody>
          <a:bodyPr lIns="0" tIns="0" rIns="0" bIns="0" rtlCol="0" anchor="t">
            <a:spAutoFit/>
          </a:bodyPr>
          <a:lstStyle/>
          <a:p>
            <a:pPr marL="755647" lvl="1" indent="-377824" algn="l">
              <a:lnSpc>
                <a:spcPts val="4899"/>
              </a:lnSpc>
              <a:buFont typeface="Arial"/>
              <a:buChar char="•"/>
            </a:pPr>
            <a:r>
              <a:rPr lang="en-US" sz="3499">
                <a:solidFill>
                  <a:srgbClr val="726151"/>
                </a:solidFill>
                <a:latin typeface="Roboto Slab Bold"/>
              </a:rPr>
              <a:t>Trang web chính thức</a:t>
            </a:r>
          </a:p>
        </p:txBody>
      </p:sp>
      <p:sp>
        <p:nvSpPr>
          <p:cNvPr id="12" name="TextBox 12"/>
          <p:cNvSpPr txBox="1"/>
          <p:nvPr/>
        </p:nvSpPr>
        <p:spPr>
          <a:xfrm>
            <a:off x="4189385" y="8364139"/>
            <a:ext cx="8161904" cy="597695"/>
          </a:xfrm>
          <a:prstGeom prst="rect">
            <a:avLst/>
          </a:prstGeom>
        </p:spPr>
        <p:txBody>
          <a:bodyPr lIns="0" tIns="0" rIns="0" bIns="0" rtlCol="0" anchor="t">
            <a:spAutoFit/>
          </a:bodyPr>
          <a:lstStyle/>
          <a:p>
            <a:pPr algn="l">
              <a:lnSpc>
                <a:spcPts val="4856"/>
              </a:lnSpc>
            </a:pPr>
            <a:r>
              <a:rPr lang="en-US" sz="3468">
                <a:solidFill>
                  <a:srgbClr val="726151"/>
                </a:solidFill>
                <a:latin typeface="Roboto"/>
              </a:rPr>
              <a:t>https://www.mysql.com/</a:t>
            </a:r>
          </a:p>
        </p:txBody>
      </p:sp>
      <p:sp>
        <p:nvSpPr>
          <p:cNvPr id="13" name="TextBox 13"/>
          <p:cNvSpPr txBox="1"/>
          <p:nvPr/>
        </p:nvSpPr>
        <p:spPr>
          <a:xfrm>
            <a:off x="6649073" y="1186224"/>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MySQL</a:t>
            </a:r>
          </a:p>
        </p:txBody>
      </p:sp>
      <p:sp>
        <p:nvSpPr>
          <p:cNvPr id="18" name="Slide Number Placeholder 17">
            <a:extLst>
              <a:ext uri="{FF2B5EF4-FFF2-40B4-BE49-F238E27FC236}">
                <a16:creationId xmlns:a16="http://schemas.microsoft.com/office/drawing/2014/main" id="{15EB8947-364A-C690-4E26-8B616FE545AF}"/>
              </a:ext>
            </a:extLst>
          </p:cNvPr>
          <p:cNvSpPr>
            <a:spLocks noGrp="1"/>
          </p:cNvSpPr>
          <p:nvPr>
            <p:ph type="sldNum" sz="quarter" idx="12"/>
          </p:nvPr>
        </p:nvSpPr>
        <p:spPr>
          <a:xfrm>
            <a:off x="6760992" y="9639830"/>
            <a:ext cx="2133600" cy="365125"/>
          </a:xfrm>
        </p:spPr>
        <p:txBody>
          <a:bodyPr/>
          <a:lstStyle/>
          <a:p>
            <a:fld id="{B6F15528-21DE-4FAA-801E-634DDDAF4B2B}" type="slidenum">
              <a:rPr lang="en-US" smtClean="0"/>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10">
              <a:alphaModFix amt="75000"/>
              <a:extLst>
                <a:ext uri="{96DAC541-7B7A-43D3-8B79-37D633B846F1}">
                  <asvg:svgBlip xmlns:asvg="http://schemas.microsoft.com/office/drawing/2016/SVG/main" r:embed="rId11"/>
                </a:ext>
              </a:extLst>
            </a:blip>
            <a:stretch>
              <a:fillRect/>
            </a:stretch>
          </a:blipFill>
        </p:spPr>
        <p:txBody>
          <a:bodyPr/>
          <a:lstStyle/>
          <a:p>
            <a:endParaRPr lang="vi-VN"/>
          </a:p>
        </p:txBody>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rcRect l="657" r="657"/>
          <a:stretch>
            <a:fillRect/>
          </a:stretch>
        </p:blipFill>
        <p:spPr>
          <a:xfrm>
            <a:off x="3640602" y="2803968"/>
            <a:ext cx="11006795" cy="6273873"/>
          </a:xfrm>
          <a:prstGeom prst="rect">
            <a:avLst/>
          </a:prstGeom>
        </p:spPr>
      </p:pic>
      <p:sp>
        <p:nvSpPr>
          <p:cNvPr id="8" name="TextBox 8"/>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DEMO</a:t>
            </a:r>
          </a:p>
        </p:txBody>
      </p:sp>
      <p:sp>
        <p:nvSpPr>
          <p:cNvPr id="9" name="TextBox 9"/>
          <p:cNvSpPr txBox="1"/>
          <p:nvPr/>
        </p:nvSpPr>
        <p:spPr>
          <a:xfrm>
            <a:off x="5101378" y="9457137"/>
            <a:ext cx="8085244" cy="622624"/>
          </a:xfrm>
          <a:prstGeom prst="rect">
            <a:avLst/>
          </a:prstGeom>
        </p:spPr>
        <p:txBody>
          <a:bodyPr lIns="0" tIns="0" rIns="0" bIns="0" rtlCol="0" anchor="t">
            <a:spAutoFit/>
          </a:bodyPr>
          <a:lstStyle/>
          <a:p>
            <a:pPr algn="ctr">
              <a:lnSpc>
                <a:spcPts val="5057"/>
              </a:lnSpc>
            </a:pPr>
            <a:r>
              <a:rPr lang="en-US" sz="3612">
                <a:solidFill>
                  <a:srgbClr val="726151"/>
                </a:solidFill>
                <a:latin typeface="Crimson Pro"/>
              </a:rPr>
              <a:t>Sign up and sign in successfully</a:t>
            </a:r>
          </a:p>
        </p:txBody>
      </p:sp>
      <p:sp>
        <p:nvSpPr>
          <p:cNvPr id="13" name="Slide Number Placeholder 12">
            <a:extLst>
              <a:ext uri="{FF2B5EF4-FFF2-40B4-BE49-F238E27FC236}">
                <a16:creationId xmlns:a16="http://schemas.microsoft.com/office/drawing/2014/main" id="{9FF99030-CA10-1984-E247-D62A3424F596}"/>
              </a:ext>
            </a:extLst>
          </p:cNvPr>
          <p:cNvSpPr>
            <a:spLocks noGrp="1"/>
          </p:cNvSpPr>
          <p:nvPr>
            <p:ph type="sldNum" sz="quarter" idx="12"/>
          </p:nvPr>
        </p:nvSpPr>
        <p:spPr>
          <a:xfrm>
            <a:off x="15163800" y="9803236"/>
            <a:ext cx="2133600" cy="365125"/>
          </a:xfrm>
        </p:spPr>
        <p:txBody>
          <a:bodyPr/>
          <a:lstStyle/>
          <a:p>
            <a:fld id="{B6F15528-21DE-4FAA-801E-634DDDAF4B2B}" type="slidenum">
              <a:rPr lang="en-US" smtClean="0"/>
              <a:pPr/>
              <a:t>40</a:t>
            </a:fld>
            <a:endParaRPr lang="en-US" dirty="0"/>
          </a:p>
        </p:txBody>
      </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4816239" y="2815231"/>
            <a:ext cx="8655522" cy="3228031"/>
          </a:xfrm>
          <a:custGeom>
            <a:avLst/>
            <a:gdLst/>
            <a:ahLst/>
            <a:cxnLst/>
            <a:rect l="l" t="t" r="r" b="b"/>
            <a:pathLst>
              <a:path w="8655522" h="3228031">
                <a:moveTo>
                  <a:pt x="0" y="0"/>
                </a:moveTo>
                <a:lnTo>
                  <a:pt x="8655522" y="0"/>
                </a:lnTo>
                <a:lnTo>
                  <a:pt x="8655522" y="3228031"/>
                </a:lnTo>
                <a:lnTo>
                  <a:pt x="0" y="3228031"/>
                </a:lnTo>
                <a:lnTo>
                  <a:pt x="0" y="0"/>
                </a:lnTo>
                <a:close/>
              </a:path>
            </a:pathLst>
          </a:custGeom>
          <a:blipFill>
            <a:blip r:embed="rId10"/>
            <a:stretch>
              <a:fillRect r="-3484"/>
            </a:stretch>
          </a:blipFill>
        </p:spPr>
        <p:txBody>
          <a:bodyPr/>
          <a:lstStyle/>
          <a:p>
            <a:endParaRPr lang="vi-VN"/>
          </a:p>
        </p:txBody>
      </p:sp>
      <p:sp>
        <p:nvSpPr>
          <p:cNvPr id="8" name="Freeform 8"/>
          <p:cNvSpPr/>
          <p:nvPr/>
        </p:nvSpPr>
        <p:spPr>
          <a:xfrm>
            <a:off x="4816239" y="6509987"/>
            <a:ext cx="8655522" cy="3333783"/>
          </a:xfrm>
          <a:custGeom>
            <a:avLst/>
            <a:gdLst/>
            <a:ahLst/>
            <a:cxnLst/>
            <a:rect l="l" t="t" r="r" b="b"/>
            <a:pathLst>
              <a:path w="8655522" h="3333783">
                <a:moveTo>
                  <a:pt x="0" y="0"/>
                </a:moveTo>
                <a:lnTo>
                  <a:pt x="8655522" y="0"/>
                </a:lnTo>
                <a:lnTo>
                  <a:pt x="8655522" y="3333783"/>
                </a:lnTo>
                <a:lnTo>
                  <a:pt x="0" y="3333783"/>
                </a:lnTo>
                <a:lnTo>
                  <a:pt x="0" y="0"/>
                </a:lnTo>
                <a:close/>
              </a:path>
            </a:pathLst>
          </a:custGeom>
          <a:blipFill>
            <a:blip r:embed="rId11"/>
            <a:stretch>
              <a:fillRect/>
            </a:stretch>
          </a:blipFill>
        </p:spPr>
        <p:txBody>
          <a:bodyPr/>
          <a:lstStyle/>
          <a:p>
            <a:endParaRPr lang="vi-VN"/>
          </a:p>
        </p:txBody>
      </p:sp>
      <p:sp>
        <p:nvSpPr>
          <p:cNvPr id="9" name="TextBox 9"/>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DEMO</a:t>
            </a:r>
          </a:p>
        </p:txBody>
      </p:sp>
      <p:sp>
        <p:nvSpPr>
          <p:cNvPr id="13" name="Slide Number Placeholder 12">
            <a:extLst>
              <a:ext uri="{FF2B5EF4-FFF2-40B4-BE49-F238E27FC236}">
                <a16:creationId xmlns:a16="http://schemas.microsoft.com/office/drawing/2014/main" id="{ED5AAEA1-26C0-6E89-EAB1-CCDF2F54764A}"/>
              </a:ext>
            </a:extLst>
          </p:cNvPr>
          <p:cNvSpPr>
            <a:spLocks noGrp="1"/>
          </p:cNvSpPr>
          <p:nvPr>
            <p:ph type="sldNum" sz="quarter" idx="12"/>
          </p:nvPr>
        </p:nvSpPr>
        <p:spPr>
          <a:xfrm>
            <a:off x="7162800" y="9843770"/>
            <a:ext cx="2133600" cy="365125"/>
          </a:xfrm>
        </p:spPr>
        <p:txBody>
          <a:bodyPr/>
          <a:lstStyle/>
          <a:p>
            <a:fld id="{B6F15528-21DE-4FAA-801E-634DDDAF4B2B}"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10">
              <a:alphaModFix amt="75000"/>
              <a:extLst>
                <a:ext uri="{96DAC541-7B7A-43D3-8B79-37D633B846F1}">
                  <asvg:svgBlip xmlns:asvg="http://schemas.microsoft.com/office/drawing/2016/SVG/main" r:embed="rId11"/>
                </a:ext>
              </a:extLst>
            </a:blip>
            <a:stretch>
              <a:fillRect/>
            </a:stretch>
          </a:blipFill>
        </p:spPr>
        <p:txBody>
          <a:bodyPr/>
          <a:lstStyle/>
          <a:p>
            <a:endParaRPr lang="vi-VN"/>
          </a:p>
        </p:txBody>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rcRect l="144" r="144"/>
          <a:stretch>
            <a:fillRect/>
          </a:stretch>
        </p:blipFill>
        <p:spPr>
          <a:xfrm>
            <a:off x="2952299" y="2959470"/>
            <a:ext cx="11884585" cy="6298830"/>
          </a:xfrm>
          <a:prstGeom prst="rect">
            <a:avLst/>
          </a:prstGeom>
        </p:spPr>
      </p:pic>
      <p:sp>
        <p:nvSpPr>
          <p:cNvPr id="8" name="TextBox 8"/>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DEMO</a:t>
            </a:r>
          </a:p>
        </p:txBody>
      </p:sp>
      <p:sp>
        <p:nvSpPr>
          <p:cNvPr id="9" name="TextBox 9"/>
          <p:cNvSpPr txBox="1"/>
          <p:nvPr/>
        </p:nvSpPr>
        <p:spPr>
          <a:xfrm>
            <a:off x="6334346" y="9457137"/>
            <a:ext cx="5120493" cy="622624"/>
          </a:xfrm>
          <a:prstGeom prst="rect">
            <a:avLst/>
          </a:prstGeom>
        </p:spPr>
        <p:txBody>
          <a:bodyPr lIns="0" tIns="0" rIns="0" bIns="0" rtlCol="0" anchor="t">
            <a:spAutoFit/>
          </a:bodyPr>
          <a:lstStyle/>
          <a:p>
            <a:pPr algn="ctr">
              <a:lnSpc>
                <a:spcPts val="5057"/>
              </a:lnSpc>
            </a:pPr>
            <a:r>
              <a:rPr lang="en-US" sz="3612">
                <a:solidFill>
                  <a:srgbClr val="726151"/>
                </a:solidFill>
                <a:latin typeface="Crimson Pro"/>
              </a:rPr>
              <a:t>Login failed</a:t>
            </a:r>
          </a:p>
        </p:txBody>
      </p:sp>
      <p:sp>
        <p:nvSpPr>
          <p:cNvPr id="13" name="Slide Number Placeholder 12">
            <a:extLst>
              <a:ext uri="{FF2B5EF4-FFF2-40B4-BE49-F238E27FC236}">
                <a16:creationId xmlns:a16="http://schemas.microsoft.com/office/drawing/2014/main" id="{FF1D7B98-8828-FE54-BDB6-AE0A9C747EBD}"/>
              </a:ext>
            </a:extLst>
          </p:cNvPr>
          <p:cNvSpPr>
            <a:spLocks noGrp="1"/>
          </p:cNvSpPr>
          <p:nvPr>
            <p:ph type="sldNum" sz="quarter" idx="12"/>
          </p:nvPr>
        </p:nvSpPr>
        <p:spPr>
          <a:xfrm>
            <a:off x="15450924" y="9636366"/>
            <a:ext cx="2133600" cy="365125"/>
          </a:xfrm>
        </p:spPr>
        <p:txBody>
          <a:bodyPr/>
          <a:lstStyle/>
          <a:p>
            <a:fld id="{B6F15528-21DE-4FAA-801E-634DDDAF4B2B}" type="slidenum">
              <a:rPr lang="en-US" smtClean="0"/>
              <a:pPr/>
              <a:t>42</a:t>
            </a:fld>
            <a:endParaRPr lang="en-US" dirty="0"/>
          </a:p>
        </p:txBody>
      </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6649073" y="795915"/>
            <a:ext cx="4491038"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Q&amp;A</a:t>
            </a:r>
          </a:p>
        </p:txBody>
      </p:sp>
      <p:sp>
        <p:nvSpPr>
          <p:cNvPr id="9" name="TextBox 9"/>
          <p:cNvSpPr txBox="1"/>
          <p:nvPr/>
        </p:nvSpPr>
        <p:spPr>
          <a:xfrm>
            <a:off x="2232100" y="4687267"/>
            <a:ext cx="11099263" cy="1363828"/>
          </a:xfrm>
          <a:prstGeom prst="rect">
            <a:avLst/>
          </a:prstGeom>
        </p:spPr>
        <p:txBody>
          <a:bodyPr lIns="0" tIns="0" rIns="0" bIns="0" rtlCol="0" anchor="t">
            <a:spAutoFit/>
          </a:bodyPr>
          <a:lstStyle/>
          <a:p>
            <a:pPr marL="706004" lvl="1" indent="-353002" algn="l">
              <a:lnSpc>
                <a:spcPts val="5559"/>
              </a:lnSpc>
              <a:buFont typeface="Arial"/>
              <a:buChar char="•"/>
            </a:pPr>
            <a:r>
              <a:rPr lang="en-US" sz="3270">
                <a:solidFill>
                  <a:srgbClr val="726151"/>
                </a:solidFill>
                <a:latin typeface="Crimson Pro"/>
              </a:rPr>
              <a:t>1. So sánh cách database với nhau.</a:t>
            </a:r>
          </a:p>
          <a:p>
            <a:pPr marL="706004" lvl="1" indent="-353002" algn="l">
              <a:lnSpc>
                <a:spcPts val="5559"/>
              </a:lnSpc>
              <a:buFont typeface="Arial"/>
              <a:buChar char="•"/>
            </a:pPr>
            <a:r>
              <a:rPr lang="en-US" sz="3270">
                <a:solidFill>
                  <a:srgbClr val="726151"/>
                </a:solidFill>
                <a:latin typeface="Crimson Pro"/>
              </a:rPr>
              <a:t>2. Các trang web lớn sử dụng các database này.</a:t>
            </a:r>
          </a:p>
        </p:txBody>
      </p:sp>
      <p:sp>
        <p:nvSpPr>
          <p:cNvPr id="13" name="Slide Number Placeholder 12">
            <a:extLst>
              <a:ext uri="{FF2B5EF4-FFF2-40B4-BE49-F238E27FC236}">
                <a16:creationId xmlns:a16="http://schemas.microsoft.com/office/drawing/2014/main" id="{A41140AC-F79C-39F9-0012-E7F01EB5D9B5}"/>
              </a:ext>
            </a:extLst>
          </p:cNvPr>
          <p:cNvSpPr>
            <a:spLocks noGrp="1"/>
          </p:cNvSpPr>
          <p:nvPr>
            <p:ph type="sldNum" sz="quarter" idx="12"/>
          </p:nvPr>
        </p:nvSpPr>
        <p:spPr>
          <a:xfrm>
            <a:off x="6760992" y="9496055"/>
            <a:ext cx="2133600" cy="365125"/>
          </a:xfrm>
        </p:spPr>
        <p:txBody>
          <a:bodyPr/>
          <a:lstStyle/>
          <a:p>
            <a:fld id="{B6F15528-21DE-4FAA-801E-634DDDAF4B2B}" type="slidenum">
              <a:rPr lang="en-US" smtClean="0"/>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a:off x="14433615" y="5839830"/>
            <a:ext cx="5114585" cy="5142635"/>
          </a:xfrm>
          <a:custGeom>
            <a:avLst/>
            <a:gdLst/>
            <a:ahLst/>
            <a:cxnLst/>
            <a:rect l="l" t="t" r="r" b="b"/>
            <a:pathLst>
              <a:path w="5114585" h="5142635">
                <a:moveTo>
                  <a:pt x="0" y="0"/>
                </a:moveTo>
                <a:lnTo>
                  <a:pt x="5114585" y="0"/>
                </a:lnTo>
                <a:lnTo>
                  <a:pt x="5114585" y="5142635"/>
                </a:lnTo>
                <a:lnTo>
                  <a:pt x="0" y="5142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txBody>
          <a:bodyPr/>
          <a:lstStyle/>
          <a:p>
            <a:endParaRPr lang="vi-VN"/>
          </a:p>
        </p:txBody>
      </p:sp>
      <p:graphicFrame>
        <p:nvGraphicFramePr>
          <p:cNvPr id="4" name="Table 4"/>
          <p:cNvGraphicFramePr>
            <a:graphicFrameLocks noGrp="1"/>
          </p:cNvGraphicFramePr>
          <p:nvPr/>
        </p:nvGraphicFramePr>
        <p:xfrm>
          <a:off x="1280672" y="2562225"/>
          <a:ext cx="15978628" cy="7839075"/>
        </p:xfrm>
        <a:graphic>
          <a:graphicData uri="http://schemas.openxmlformats.org/drawingml/2006/table">
            <a:tbl>
              <a:tblPr/>
              <a:tblGrid>
                <a:gridCol w="1643487">
                  <a:extLst>
                    <a:ext uri="{9D8B030D-6E8A-4147-A177-3AD203B41FA5}">
                      <a16:colId xmlns:a16="http://schemas.microsoft.com/office/drawing/2014/main" val="20000"/>
                    </a:ext>
                  </a:extLst>
                </a:gridCol>
                <a:gridCol w="4956211">
                  <a:extLst>
                    <a:ext uri="{9D8B030D-6E8A-4147-A177-3AD203B41FA5}">
                      <a16:colId xmlns:a16="http://schemas.microsoft.com/office/drawing/2014/main" val="20001"/>
                    </a:ext>
                  </a:extLst>
                </a:gridCol>
                <a:gridCol w="4689465">
                  <a:extLst>
                    <a:ext uri="{9D8B030D-6E8A-4147-A177-3AD203B41FA5}">
                      <a16:colId xmlns:a16="http://schemas.microsoft.com/office/drawing/2014/main" val="20002"/>
                    </a:ext>
                  </a:extLst>
                </a:gridCol>
                <a:gridCol w="4689465">
                  <a:extLst>
                    <a:ext uri="{9D8B030D-6E8A-4147-A177-3AD203B41FA5}">
                      <a16:colId xmlns:a16="http://schemas.microsoft.com/office/drawing/2014/main" val="20003"/>
                    </a:ext>
                  </a:extLst>
                </a:gridCol>
              </a:tblGrid>
              <a:tr h="893098">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Crimson Pro"/>
                        </a:rPr>
                        <a:t>MongoDB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Crimson Pro Bold"/>
                        </a:rPr>
                        <a:t>PostgreSQL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Crimson Pro Bold"/>
                        </a:rPr>
                        <a:t>MySQL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32505">
                <a:tc>
                  <a:txBody>
                    <a:bodyPr/>
                    <a:lstStyle/>
                    <a:p>
                      <a:pPr algn="ctr">
                        <a:lnSpc>
                          <a:spcPts val="2939"/>
                        </a:lnSpc>
                        <a:defRPr/>
                      </a:pPr>
                      <a:r>
                        <a:rPr lang="en-US" sz="2099">
                          <a:solidFill>
                            <a:srgbClr val="000000"/>
                          </a:solidFill>
                          <a:latin typeface="Crimson Pro"/>
                        </a:rPr>
                        <a:t>Phạm vi ứng dụng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939"/>
                        </a:lnSpc>
                        <a:defRPr/>
                      </a:pPr>
                      <a:r>
                        <a:rPr lang="en-US" sz="2099">
                          <a:solidFill>
                            <a:srgbClr val="000000"/>
                          </a:solidFill>
                          <a:latin typeface="Crimson Pro"/>
                        </a:rPr>
                        <a:t>Được thiết kế cho các ứng dụng yêu cầu tính linh hoạt về cấu trúc dữ liệu, như các ứng dụng IoT, dữ liệu người dùng có thể thay đổi nhanh chóng, và các ứng dụng với yêu cầu mở rộng cao.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939"/>
                        </a:lnSpc>
                        <a:defRPr/>
                      </a:pPr>
                      <a:r>
                        <a:rPr lang="en-US" sz="2099">
                          <a:solidFill>
                            <a:srgbClr val="000000"/>
                          </a:solidFill>
                          <a:latin typeface="Crimson Pro"/>
                        </a:rPr>
                        <a:t>Phù hợp với ứng dụng với các thao tác ghi thường xuyên và truy vấn phức tạp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rimson Pro"/>
                        </a:rPr>
                        <a:t>Phù hợp với ứng dụng lưu trữ thông tin với nhiều thao tác đọc và cập nhật dữ liệu không thường xuyên.</a:t>
                      </a:r>
                      <a:endParaRPr lang="en-US" sz="1100"/>
                    </a:p>
                    <a:p>
                      <a:pPr algn="ctr">
                        <a:lnSpc>
                          <a:spcPts val="252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06736">
                <a:tc>
                  <a:txBody>
                    <a:bodyPr/>
                    <a:lstStyle/>
                    <a:p>
                      <a:pPr algn="ctr">
                        <a:lnSpc>
                          <a:spcPts val="2939"/>
                        </a:lnSpc>
                        <a:defRPr/>
                      </a:pPr>
                      <a:r>
                        <a:rPr lang="en-US" sz="2099">
                          <a:solidFill>
                            <a:srgbClr val="000000"/>
                          </a:solidFill>
                          <a:latin typeface="Crimson Pro"/>
                        </a:rPr>
                        <a:t>Tính năng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939"/>
                        </a:lnSpc>
                        <a:defRPr/>
                      </a:pPr>
                      <a:r>
                        <a:rPr lang="en-US" sz="2099">
                          <a:solidFill>
                            <a:srgbClr val="000000"/>
                          </a:solidFill>
                          <a:latin typeface="Crimson Pro"/>
                        </a:rPr>
                        <a:t>Hỗ trợ cho dữ liệu không cấu trúc và semi-structured, có khả năng mở rộng dễ dàng, và tích hợp tốt với các ứng dụng hiện đại dựa trên API RESTful.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939"/>
                        </a:lnSpc>
                        <a:defRPr/>
                      </a:pPr>
                      <a:r>
                        <a:rPr lang="en-US" sz="2099">
                          <a:solidFill>
                            <a:srgbClr val="000000"/>
                          </a:solidFill>
                          <a:latin typeface="Crimson Pro"/>
                        </a:rPr>
                        <a:t>Hỗ trợ hầu hết các tính năng cơ sở dữ liệu nâng cao như chế độ xem cụ thể hóa (materialized view), điều kiện kích hoạt INSTEAD OF và quy trình được lưu trữ bằng nhiều ngôn ngữ.</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rimson Pro"/>
                        </a:rPr>
                        <a:t>Hỗ trợ số ít các tính năng cơ sở dữ liệu như chế độ xem (views), điều kiện kích hoạt (triggers) và quy trình (procedures)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06736">
                <a:tc>
                  <a:txBody>
                    <a:bodyPr/>
                    <a:lstStyle/>
                    <a:p>
                      <a:pPr algn="ctr">
                        <a:lnSpc>
                          <a:spcPts val="2939"/>
                        </a:lnSpc>
                        <a:defRPr/>
                      </a:pPr>
                      <a:r>
                        <a:rPr lang="en-US" sz="2099">
                          <a:solidFill>
                            <a:srgbClr val="000000"/>
                          </a:solidFill>
                          <a:latin typeface="Crimson Pro"/>
                        </a:rPr>
                        <a:t>Loại dữ liệu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939"/>
                        </a:lnSpc>
                        <a:defRPr/>
                      </a:pPr>
                      <a:r>
                        <a:rPr lang="en-US" sz="2099">
                          <a:solidFill>
                            <a:srgbClr val="000000"/>
                          </a:solidFill>
                          <a:latin typeface="Crimson Pro"/>
                        </a:rPr>
                        <a:t>Thiết kế cho dữ liệu không cấu trúc và semi-structured, với hỗ trợ cho JSON và BSON (Binary JSON).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939"/>
                        </a:lnSpc>
                        <a:defRPr/>
                      </a:pPr>
                      <a:r>
                        <a:rPr lang="en-US" sz="2099">
                          <a:solidFill>
                            <a:srgbClr val="000000"/>
                          </a:solidFill>
                          <a:latin typeface="Crimson Pro"/>
                        </a:rPr>
                        <a:t>Hỗ trợ tất cả các loại dữ liệu MySQL cùng với các loại dữ liệu hình học, liệt kê, địa chỉ mạng, mảng, phạm vi, XML, hstore và kết hợp.</a:t>
                      </a:r>
                      <a:endParaRPr lang="en-US" sz="1100"/>
                    </a:p>
                    <a:p>
                      <a:pPr algn="just">
                        <a:lnSpc>
                          <a:spcPts val="293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rimson Pro"/>
                        </a:rPr>
                        <a:t>Hỗ trợ các loại dữ liệu số, ký tự, ngày và giờ, không gian và JSON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2134444" y="404138"/>
            <a:ext cx="14271085"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1.MongoDB vs MySQL vs PostgreSQL</a:t>
            </a:r>
          </a:p>
        </p:txBody>
      </p:sp>
      <p:sp>
        <p:nvSpPr>
          <p:cNvPr id="9" name="Slide Number Placeholder 8">
            <a:extLst>
              <a:ext uri="{FF2B5EF4-FFF2-40B4-BE49-F238E27FC236}">
                <a16:creationId xmlns:a16="http://schemas.microsoft.com/office/drawing/2014/main" id="{04414031-ADFF-B16A-0111-6DE40F2FAAF0}"/>
              </a:ext>
            </a:extLst>
          </p:cNvPr>
          <p:cNvSpPr>
            <a:spLocks noGrp="1"/>
          </p:cNvSpPr>
          <p:nvPr>
            <p:ph type="sldNum" sz="quarter" idx="12"/>
          </p:nvPr>
        </p:nvSpPr>
        <p:spPr>
          <a:xfrm>
            <a:off x="15621000" y="9700299"/>
            <a:ext cx="2133600" cy="365125"/>
          </a:xfrm>
        </p:spPr>
        <p:txBody>
          <a:bodyPr/>
          <a:lstStyle/>
          <a:p>
            <a:fld id="{B6F15528-21DE-4FAA-801E-634DDDAF4B2B}" type="slidenum">
              <a:rPr lang="en-US" smtClean="0"/>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graphicFrame>
        <p:nvGraphicFramePr>
          <p:cNvPr id="7" name="Table 7"/>
          <p:cNvGraphicFramePr>
            <a:graphicFrameLocks noGrp="1"/>
          </p:cNvGraphicFramePr>
          <p:nvPr/>
        </p:nvGraphicFramePr>
        <p:xfrm>
          <a:off x="2927875" y="3388791"/>
          <a:ext cx="12105677" cy="3687549"/>
        </p:xfrm>
        <a:graphic>
          <a:graphicData uri="http://schemas.openxmlformats.org/drawingml/2006/table">
            <a:tbl>
              <a:tblPr/>
              <a:tblGrid>
                <a:gridCol w="5791952">
                  <a:extLst>
                    <a:ext uri="{9D8B030D-6E8A-4147-A177-3AD203B41FA5}">
                      <a16:colId xmlns:a16="http://schemas.microsoft.com/office/drawing/2014/main" val="20000"/>
                    </a:ext>
                  </a:extLst>
                </a:gridCol>
                <a:gridCol w="6313725">
                  <a:extLst>
                    <a:ext uri="{9D8B030D-6E8A-4147-A177-3AD203B41FA5}">
                      <a16:colId xmlns:a16="http://schemas.microsoft.com/office/drawing/2014/main" val="20001"/>
                    </a:ext>
                  </a:extLst>
                </a:gridCol>
              </a:tblGrid>
              <a:tr h="1549535">
                <a:tc>
                  <a:txBody>
                    <a:bodyPr/>
                    <a:lstStyle/>
                    <a:p>
                      <a:pPr algn="ctr">
                        <a:lnSpc>
                          <a:spcPts val="3079"/>
                        </a:lnSpc>
                        <a:defRPr/>
                      </a:pPr>
                      <a:r>
                        <a:rPr lang="en-US" sz="2199">
                          <a:solidFill>
                            <a:srgbClr val="000000"/>
                          </a:solidFill>
                          <a:latin typeface="Crimson Pro Bold"/>
                        </a:rPr>
                        <a:t>PostgreSQL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Crimson Pro Bold"/>
                        </a:rPr>
                        <a:t>MongoDB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38014">
                <a:tc>
                  <a:txBody>
                    <a:bodyPr/>
                    <a:lstStyle/>
                    <a:p>
                      <a:pPr marL="388620" lvl="1" indent="-194310" algn="l">
                        <a:lnSpc>
                          <a:spcPts val="2520"/>
                        </a:lnSpc>
                        <a:buFont typeface="Arial"/>
                        <a:buChar char="•"/>
                        <a:defRPr/>
                      </a:pPr>
                      <a:r>
                        <a:rPr lang="en-US" sz="1800">
                          <a:solidFill>
                            <a:srgbClr val="000000"/>
                          </a:solidFill>
                          <a:latin typeface="Crimson Pro"/>
                        </a:rPr>
                        <a:t>Kho dữ liệu</a:t>
                      </a:r>
                      <a:endParaRPr lang="en-US" sz="1100"/>
                    </a:p>
                    <a:p>
                      <a:pPr marL="388620" lvl="1" indent="-194310" algn="l">
                        <a:lnSpc>
                          <a:spcPts val="2520"/>
                        </a:lnSpc>
                        <a:buFont typeface="Arial"/>
                        <a:buChar char="•"/>
                      </a:pPr>
                      <a:r>
                        <a:rPr lang="en-US" sz="1800">
                          <a:solidFill>
                            <a:srgbClr val="000000"/>
                          </a:solidFill>
                          <a:latin typeface="Crimson Pro"/>
                        </a:rPr>
                        <a:t>Thương mại điện tử và ứng dụng web</a:t>
                      </a:r>
                    </a:p>
                    <a:p>
                      <a:pPr marL="388620" lvl="1" indent="-194310" algn="l">
                        <a:lnSpc>
                          <a:spcPts val="2520"/>
                        </a:lnSpc>
                        <a:buFont typeface="Arial"/>
                        <a:buChar char="•"/>
                      </a:pPr>
                      <a:r>
                        <a:rPr lang="en-US" sz="1800">
                          <a:solidFill>
                            <a:srgbClr val="000000"/>
                          </a:solidFill>
                          <a:latin typeface="Crimson Pro"/>
                        </a:rPr>
                        <a:t>Kết nối linh hoạt với nhiều kho dữ liệu khác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88620" lvl="1" indent="-194310" algn="l">
                        <a:lnSpc>
                          <a:spcPts val="2520"/>
                        </a:lnSpc>
                        <a:buFont typeface="Arial"/>
                        <a:buChar char="•"/>
                        <a:defRPr/>
                      </a:pPr>
                      <a:r>
                        <a:rPr lang="en-US" sz="1800">
                          <a:solidFill>
                            <a:srgbClr val="000000"/>
                          </a:solidFill>
                          <a:latin typeface="Crimson Pro"/>
                        </a:rPr>
                        <a:t>Hệ thống quản lý nội dung</a:t>
                      </a:r>
                      <a:endParaRPr lang="en-US" sz="1100"/>
                    </a:p>
                    <a:p>
                      <a:pPr marL="388620" lvl="1" indent="-194310" algn="l">
                        <a:lnSpc>
                          <a:spcPts val="2520"/>
                        </a:lnSpc>
                        <a:buFont typeface="Arial"/>
                        <a:buChar char="•"/>
                      </a:pPr>
                      <a:r>
                        <a:rPr lang="en-US" sz="1800">
                          <a:solidFill>
                            <a:srgbClr val="000000"/>
                          </a:solidFill>
                          <a:latin typeface="Crimson Pro"/>
                        </a:rPr>
                        <a:t>Dữ liệu giao dịch</a:t>
                      </a:r>
                    </a:p>
                    <a:p>
                      <a:pPr marL="388620" lvl="1" indent="-194310" algn="l">
                        <a:lnSpc>
                          <a:spcPts val="2520"/>
                        </a:lnSpc>
                        <a:buFont typeface="Arial"/>
                        <a:buChar char="•"/>
                      </a:pPr>
                      <a:r>
                        <a:rPr lang="en-US" sz="1800">
                          <a:solidFill>
                            <a:srgbClr val="000000"/>
                          </a:solidFill>
                          <a:latin typeface="Crimson Pro"/>
                        </a:rPr>
                        <a:t>Truyền phát các ứng dụng dữ liệu , phân tích thời gian thực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TextBox 8"/>
          <p:cNvSpPr txBox="1"/>
          <p:nvPr/>
        </p:nvSpPr>
        <p:spPr>
          <a:xfrm>
            <a:off x="4669522" y="714375"/>
            <a:ext cx="9809922"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1.PostgreSQL vs MongoDB</a:t>
            </a:r>
          </a:p>
        </p:txBody>
      </p:sp>
      <p:sp>
        <p:nvSpPr>
          <p:cNvPr id="12" name="Slide Number Placeholder 11">
            <a:extLst>
              <a:ext uri="{FF2B5EF4-FFF2-40B4-BE49-F238E27FC236}">
                <a16:creationId xmlns:a16="http://schemas.microsoft.com/office/drawing/2014/main" id="{B9E53D4D-972F-07F5-2162-C4C4E22033C1}"/>
              </a:ext>
            </a:extLst>
          </p:cNvPr>
          <p:cNvSpPr>
            <a:spLocks noGrp="1"/>
          </p:cNvSpPr>
          <p:nvPr>
            <p:ph type="sldNum" sz="quarter" idx="12"/>
          </p:nvPr>
        </p:nvSpPr>
        <p:spPr>
          <a:xfrm>
            <a:off x="7162800" y="9671153"/>
            <a:ext cx="2133600" cy="365125"/>
          </a:xfrm>
        </p:spPr>
        <p:txBody>
          <a:bodyPr/>
          <a:lstStyle/>
          <a:p>
            <a:fld id="{B6F15528-21DE-4FAA-801E-634DDDAF4B2B}" type="slidenum">
              <a:rPr lang="en-US" smtClean="0"/>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graphicFrame>
        <p:nvGraphicFramePr>
          <p:cNvPr id="7" name="Table 7"/>
          <p:cNvGraphicFramePr>
            <a:graphicFrameLocks noGrp="1"/>
          </p:cNvGraphicFramePr>
          <p:nvPr/>
        </p:nvGraphicFramePr>
        <p:xfrm>
          <a:off x="2942719" y="2560336"/>
          <a:ext cx="12736872" cy="7045627"/>
        </p:xfrm>
        <a:graphic>
          <a:graphicData uri="http://schemas.openxmlformats.org/drawingml/2006/table">
            <a:tbl>
              <a:tblPr/>
              <a:tblGrid>
                <a:gridCol w="4298385">
                  <a:extLst>
                    <a:ext uri="{9D8B030D-6E8A-4147-A177-3AD203B41FA5}">
                      <a16:colId xmlns:a16="http://schemas.microsoft.com/office/drawing/2014/main" val="20000"/>
                    </a:ext>
                  </a:extLst>
                </a:gridCol>
                <a:gridCol w="4281223">
                  <a:extLst>
                    <a:ext uri="{9D8B030D-6E8A-4147-A177-3AD203B41FA5}">
                      <a16:colId xmlns:a16="http://schemas.microsoft.com/office/drawing/2014/main" val="20001"/>
                    </a:ext>
                  </a:extLst>
                </a:gridCol>
                <a:gridCol w="4157264">
                  <a:extLst>
                    <a:ext uri="{9D8B030D-6E8A-4147-A177-3AD203B41FA5}">
                      <a16:colId xmlns:a16="http://schemas.microsoft.com/office/drawing/2014/main" val="20002"/>
                    </a:ext>
                  </a:extLst>
                </a:gridCol>
              </a:tblGrid>
              <a:tr h="1203400">
                <a:tc>
                  <a:txBody>
                    <a:bodyPr/>
                    <a:lstStyle/>
                    <a:p>
                      <a:pPr algn="ctr">
                        <a:lnSpc>
                          <a:spcPts val="3359"/>
                        </a:lnSpc>
                        <a:defRPr/>
                      </a:pPr>
                      <a:r>
                        <a:rPr lang="en-US" sz="2399">
                          <a:solidFill>
                            <a:srgbClr val="000000"/>
                          </a:solidFill>
                          <a:latin typeface="Crimson Pro Bold"/>
                        </a:rPr>
                        <a:t>PostgreSQL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Crimson Pro Bold"/>
                        </a:rPr>
                        <a:t>MongoDB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Crimson Pro Bold"/>
                        </a:rPr>
                        <a:t>MySQL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842227">
                <a:tc>
                  <a:txBody>
                    <a:bodyPr/>
                    <a:lstStyle/>
                    <a:p>
                      <a:pPr marL="431799" lvl="1" indent="-215899" algn="just">
                        <a:lnSpc>
                          <a:spcPts val="2799"/>
                        </a:lnSpc>
                        <a:buFont typeface="Arial"/>
                        <a:buChar char="•"/>
                        <a:defRPr/>
                      </a:pPr>
                      <a:r>
                        <a:rPr lang="en-US" sz="1999">
                          <a:solidFill>
                            <a:srgbClr val="000000"/>
                          </a:solidFill>
                          <a:latin typeface="Crimson Pro"/>
                        </a:rPr>
                        <a:t>Reddit</a:t>
                      </a:r>
                      <a:endParaRPr lang="en-US" sz="1100"/>
                    </a:p>
                    <a:p>
                      <a:pPr marL="431799" lvl="1" indent="-215899" algn="just">
                        <a:lnSpc>
                          <a:spcPts val="2799"/>
                        </a:lnSpc>
                        <a:buFont typeface="Arial"/>
                        <a:buChar char="•"/>
                      </a:pPr>
                      <a:r>
                        <a:rPr lang="en-US" sz="1999">
                          <a:solidFill>
                            <a:srgbClr val="000000"/>
                          </a:solidFill>
                          <a:latin typeface="Crimson Pro"/>
                        </a:rPr>
                        <a:t>Instagram dùng cả </a:t>
                      </a:r>
                      <a:r>
                        <a:rPr lang="en-US" sz="1999">
                          <a:solidFill>
                            <a:srgbClr val="000000"/>
                          </a:solidFill>
                          <a:latin typeface="Crimson Pro Medium"/>
                        </a:rPr>
                        <a:t>PostgreSQL và Cassandra</a:t>
                      </a:r>
                      <a:r>
                        <a:rPr lang="en-US" sz="1999">
                          <a:solidFill>
                            <a:srgbClr val="000000"/>
                          </a:solidFill>
                          <a:latin typeface="Crimson Pro"/>
                        </a:rPr>
                        <a: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431799" lvl="1" indent="-215899" algn="just">
                        <a:lnSpc>
                          <a:spcPts val="2799"/>
                        </a:lnSpc>
                        <a:buFont typeface="Arial"/>
                        <a:buChar char="•"/>
                        <a:defRPr/>
                      </a:pPr>
                      <a:r>
                        <a:rPr lang="en-US" sz="1999">
                          <a:solidFill>
                            <a:srgbClr val="000000"/>
                          </a:solidFill>
                          <a:latin typeface="Crimson Pro"/>
                        </a:rPr>
                        <a:t>Cisco dùng kết hợp với Cassandra</a:t>
                      </a:r>
                      <a:endParaRPr lang="en-US" sz="1100"/>
                    </a:p>
                    <a:p>
                      <a:pPr marL="431799" lvl="1" indent="-215899" algn="just">
                        <a:lnSpc>
                          <a:spcPts val="2799"/>
                        </a:lnSpc>
                        <a:buFont typeface="Arial"/>
                        <a:buChar char="•"/>
                      </a:pPr>
                      <a:r>
                        <a:rPr lang="en-US" sz="1999">
                          <a:solidFill>
                            <a:srgbClr val="000000"/>
                          </a:solidFill>
                          <a:latin typeface="Crimson Pro"/>
                        </a:rPr>
                        <a:t>Adobe software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431799" lvl="1" indent="-215899" algn="just">
                        <a:lnSpc>
                          <a:spcPts val="2799"/>
                        </a:lnSpc>
                        <a:buFont typeface="Arial"/>
                        <a:buChar char="•"/>
                        <a:defRPr/>
                      </a:pPr>
                      <a:r>
                        <a:rPr lang="en-US" sz="1999">
                          <a:solidFill>
                            <a:srgbClr val="000000"/>
                          </a:solidFill>
                          <a:latin typeface="Crimson Pro"/>
                        </a:rPr>
                        <a:t>Twitter (X) dùng ở tầng primary data store, là một node lưu trữ trong hệ thống phân tán của nó.</a:t>
                      </a:r>
                      <a:endParaRPr lang="en-US" sz="1100"/>
                    </a:p>
                    <a:p>
                      <a:pPr marL="431799" lvl="1" indent="-215899" algn="just">
                        <a:lnSpc>
                          <a:spcPts val="2799"/>
                        </a:lnSpc>
                        <a:buFont typeface="Arial"/>
                        <a:buChar char="•"/>
                      </a:pPr>
                      <a:r>
                        <a:rPr lang="en-US" sz="1999">
                          <a:solidFill>
                            <a:srgbClr val="000000"/>
                          </a:solidFill>
                          <a:latin typeface="Crimson Pro"/>
                        </a:rPr>
                        <a:t>Facebook ban đầu dùng InnoDB MySQL engine, sau đó là tự viết MyRocksDB và dùng nó</a:t>
                      </a:r>
                    </a:p>
                    <a:p>
                      <a:pPr marL="431799" lvl="1" indent="-215899" algn="just">
                        <a:lnSpc>
                          <a:spcPts val="2799"/>
                        </a:lnSpc>
                        <a:buFont typeface="Arial"/>
                        <a:buChar char="•"/>
                      </a:pPr>
                      <a:r>
                        <a:rPr lang="en-US" sz="1999">
                          <a:solidFill>
                            <a:srgbClr val="000000"/>
                          </a:solidFill>
                          <a:latin typeface="Crimson Pro"/>
                        </a:rPr>
                        <a:t>Pinterest</a:t>
                      </a:r>
                    </a:p>
                    <a:p>
                      <a:pPr marL="431799" lvl="1" indent="-215899" algn="just">
                        <a:lnSpc>
                          <a:spcPts val="2799"/>
                        </a:lnSpc>
                        <a:buFont typeface="Arial"/>
                        <a:buChar char="•"/>
                      </a:pPr>
                      <a:r>
                        <a:rPr lang="en-US" sz="1999">
                          <a:solidFill>
                            <a:srgbClr val="000000"/>
                          </a:solidFill>
                          <a:latin typeface="Crimson Pro"/>
                        </a:rPr>
                        <a:t>Uber</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TextBox 8"/>
          <p:cNvSpPr txBox="1"/>
          <p:nvPr/>
        </p:nvSpPr>
        <p:spPr>
          <a:xfrm>
            <a:off x="9340234" y="714375"/>
            <a:ext cx="468499" cy="1552558"/>
          </a:xfrm>
          <a:prstGeom prst="rect">
            <a:avLst/>
          </a:prstGeom>
        </p:spPr>
        <p:txBody>
          <a:bodyPr lIns="0" tIns="0" rIns="0" bIns="0" rtlCol="0" anchor="t">
            <a:spAutoFit/>
          </a:bodyPr>
          <a:lstStyle/>
          <a:p>
            <a:pPr algn="ctr">
              <a:lnSpc>
                <a:spcPts val="11474"/>
              </a:lnSpc>
            </a:pPr>
            <a:r>
              <a:rPr lang="en-US" sz="8196">
                <a:solidFill>
                  <a:srgbClr val="726151"/>
                </a:solidFill>
                <a:latin typeface="Absolutely Sharp "/>
              </a:rPr>
              <a:t>2</a:t>
            </a:r>
          </a:p>
        </p:txBody>
      </p:sp>
      <p:sp>
        <p:nvSpPr>
          <p:cNvPr id="12" name="Slide Number Placeholder 11">
            <a:extLst>
              <a:ext uri="{FF2B5EF4-FFF2-40B4-BE49-F238E27FC236}">
                <a16:creationId xmlns:a16="http://schemas.microsoft.com/office/drawing/2014/main" id="{030F49C2-6157-467A-BD84-C08A8A018983}"/>
              </a:ext>
            </a:extLst>
          </p:cNvPr>
          <p:cNvSpPr>
            <a:spLocks noGrp="1"/>
          </p:cNvSpPr>
          <p:nvPr>
            <p:ph type="sldNum" sz="quarter" idx="12"/>
          </p:nvPr>
        </p:nvSpPr>
        <p:spPr>
          <a:xfrm>
            <a:off x="7440883" y="9774301"/>
            <a:ext cx="2133600" cy="365125"/>
          </a:xfrm>
        </p:spPr>
        <p:txBody>
          <a:bodyPr/>
          <a:lstStyle/>
          <a:p>
            <a:fld id="{B6F15528-21DE-4FAA-801E-634DDDAF4B2B}"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1028700" y="1889125"/>
            <a:ext cx="15890931" cy="5889626"/>
          </a:xfrm>
          <a:prstGeom prst="rect">
            <a:avLst/>
          </a:prstGeom>
        </p:spPr>
        <p:txBody>
          <a:bodyPr lIns="0" tIns="0" rIns="0" bIns="0" rtlCol="0" anchor="t">
            <a:spAutoFit/>
          </a:bodyPr>
          <a:lstStyle/>
          <a:p>
            <a:pPr algn="ctr">
              <a:lnSpc>
                <a:spcPts val="22399"/>
              </a:lnSpc>
            </a:pPr>
            <a:r>
              <a:rPr lang="en-US" sz="15999" dirty="0">
                <a:solidFill>
                  <a:srgbClr val="726151"/>
                </a:solidFill>
                <a:latin typeface="Absolutely Sharp "/>
              </a:rPr>
              <a:t>THANKS FOR WATCHING</a:t>
            </a:r>
          </a:p>
        </p:txBody>
      </p:sp>
      <p:sp>
        <p:nvSpPr>
          <p:cNvPr id="11" name="Slide Number Placeholder 10">
            <a:extLst>
              <a:ext uri="{FF2B5EF4-FFF2-40B4-BE49-F238E27FC236}">
                <a16:creationId xmlns:a16="http://schemas.microsoft.com/office/drawing/2014/main" id="{2FD2B2C3-6B9B-38A7-2FF8-2FC7948093A1}"/>
              </a:ext>
            </a:extLst>
          </p:cNvPr>
          <p:cNvSpPr>
            <a:spLocks noGrp="1"/>
          </p:cNvSpPr>
          <p:nvPr>
            <p:ph type="sldNum" sz="quarter" idx="12"/>
          </p:nvPr>
        </p:nvSpPr>
        <p:spPr>
          <a:xfrm>
            <a:off x="7077006" y="9636366"/>
            <a:ext cx="2133600" cy="365125"/>
          </a:xfrm>
        </p:spPr>
        <p:txBody>
          <a:bodyPr/>
          <a:lstStyle/>
          <a:p>
            <a:fld id="{B6F15528-21DE-4FAA-801E-634DDDAF4B2B}" type="slidenum">
              <a:rPr lang="en-US" smtClean="0"/>
              <a:pPr/>
              <a:t>47</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616776" y="2775157"/>
            <a:ext cx="11503081" cy="679450"/>
          </a:xfrm>
          <a:prstGeom prst="rect">
            <a:avLst/>
          </a:prstGeom>
        </p:spPr>
        <p:txBody>
          <a:bodyPr lIns="0" tIns="0" rIns="0" bIns="0" rtlCol="0" anchor="t">
            <a:spAutoFit/>
          </a:bodyPr>
          <a:lstStyle/>
          <a:p>
            <a:pPr algn="ctr">
              <a:lnSpc>
                <a:spcPts val="5599"/>
              </a:lnSpc>
            </a:pPr>
            <a:r>
              <a:rPr lang="en-US" sz="3999">
                <a:solidFill>
                  <a:srgbClr val="726151"/>
                </a:solidFill>
                <a:latin typeface="Roboto Slab Bold"/>
              </a:rPr>
              <a:t>Hệ quản trị cơ sở dữ liệu (DBMS)</a:t>
            </a:r>
          </a:p>
        </p:txBody>
      </p:sp>
      <p:sp>
        <p:nvSpPr>
          <p:cNvPr id="3" name="TextBox 3"/>
          <p:cNvSpPr txBox="1"/>
          <p:nvPr/>
        </p:nvSpPr>
        <p:spPr>
          <a:xfrm>
            <a:off x="4052659" y="4313178"/>
            <a:ext cx="11631626" cy="1944370"/>
          </a:xfrm>
          <a:prstGeom prst="rect">
            <a:avLst/>
          </a:prstGeom>
        </p:spPr>
        <p:txBody>
          <a:bodyPr lIns="0" tIns="0" rIns="0" bIns="0" rtlCol="0" anchor="t">
            <a:spAutoFit/>
          </a:bodyPr>
          <a:lstStyle/>
          <a:p>
            <a:pPr algn="just">
              <a:lnSpc>
                <a:spcPts val="5179"/>
              </a:lnSpc>
            </a:pPr>
            <a:r>
              <a:rPr lang="en-US" sz="3699">
                <a:solidFill>
                  <a:srgbClr val="726151"/>
                </a:solidFill>
                <a:latin typeface="Roboto"/>
              </a:rPr>
              <a:t>Là hệ thống phần mềm dùng để quản lí và kiểm soát dữ liệu, cho phép người dùng thực hiện các việc tạo, sửa, xóa và truy vấn dữ liệu.</a:t>
            </a:r>
          </a:p>
        </p:txBody>
      </p:sp>
      <p:grpSp>
        <p:nvGrpSpPr>
          <p:cNvPr id="4" name="Group 4"/>
          <p:cNvGrpSpPr/>
          <p:nvPr/>
        </p:nvGrpSpPr>
        <p:grpSpPr>
          <a:xfrm rot="-10800000">
            <a:off x="12176714" y="-1555083"/>
            <a:ext cx="7015142" cy="5679421"/>
            <a:chOff x="0" y="0"/>
            <a:chExt cx="9353523" cy="7572561"/>
          </a:xfrm>
        </p:grpSpPr>
        <p:sp>
          <p:nvSpPr>
            <p:cNvPr id="5" name="Freeform 5"/>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8" name="Freeform 8"/>
          <p:cNvSpPr/>
          <p:nvPr/>
        </p:nvSpPr>
        <p:spPr>
          <a:xfrm flipH="1">
            <a:off x="0" y="5143500"/>
            <a:ext cx="3616776" cy="7883980"/>
          </a:xfrm>
          <a:custGeom>
            <a:avLst/>
            <a:gdLst/>
            <a:ahLst/>
            <a:cxnLst/>
            <a:rect l="l" t="t" r="r" b="b"/>
            <a:pathLst>
              <a:path w="3616776" h="7883980">
                <a:moveTo>
                  <a:pt x="3616776" y="0"/>
                </a:moveTo>
                <a:lnTo>
                  <a:pt x="0" y="0"/>
                </a:lnTo>
                <a:lnTo>
                  <a:pt x="0" y="7883980"/>
                </a:lnTo>
                <a:lnTo>
                  <a:pt x="3616776" y="7883980"/>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3" name="Slide Number Placeholder 12">
            <a:extLst>
              <a:ext uri="{FF2B5EF4-FFF2-40B4-BE49-F238E27FC236}">
                <a16:creationId xmlns:a16="http://schemas.microsoft.com/office/drawing/2014/main" id="{7CAB22BF-5F31-C82D-8996-4A7709D7E2E0}"/>
              </a:ext>
            </a:extLst>
          </p:cNvPr>
          <p:cNvSpPr>
            <a:spLocks noGrp="1"/>
          </p:cNvSpPr>
          <p:nvPr>
            <p:ph type="sldNum" sz="quarter" idx="12"/>
          </p:nvPr>
        </p:nvSpPr>
        <p:spPr>
          <a:xfrm>
            <a:off x="6629400" y="9639300"/>
            <a:ext cx="2133600" cy="365125"/>
          </a:xfrm>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616776" y="2655841"/>
            <a:ext cx="11728091" cy="679450"/>
          </a:xfrm>
          <a:prstGeom prst="rect">
            <a:avLst/>
          </a:prstGeom>
        </p:spPr>
        <p:txBody>
          <a:bodyPr lIns="0" tIns="0" rIns="0" bIns="0" rtlCol="0" anchor="t">
            <a:spAutoFit/>
          </a:bodyPr>
          <a:lstStyle/>
          <a:p>
            <a:pPr algn="ctr">
              <a:lnSpc>
                <a:spcPts val="5599"/>
              </a:lnSpc>
            </a:pPr>
            <a:r>
              <a:rPr lang="en-US" sz="3999">
                <a:solidFill>
                  <a:srgbClr val="726151"/>
                </a:solidFill>
                <a:latin typeface="Roboto Slab Bold"/>
              </a:rPr>
              <a:t>Hệ quản trị cơ sở dữ liệu quan hệ (RDBMS)</a:t>
            </a:r>
          </a:p>
        </p:txBody>
      </p:sp>
      <p:grpSp>
        <p:nvGrpSpPr>
          <p:cNvPr id="3" name="Group 3"/>
          <p:cNvGrpSpPr/>
          <p:nvPr/>
        </p:nvGrpSpPr>
        <p:grpSpPr>
          <a:xfrm rot="-10800000">
            <a:off x="12176714" y="-1555083"/>
            <a:ext cx="7015142" cy="5679421"/>
            <a:chOff x="0" y="0"/>
            <a:chExt cx="9353523" cy="7572561"/>
          </a:xfrm>
        </p:grpSpPr>
        <p:sp>
          <p:nvSpPr>
            <p:cNvPr id="4" name="Freeform 4"/>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5" name="Freeform 5"/>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7" name="Freeform 7"/>
          <p:cNvSpPr/>
          <p:nvPr/>
        </p:nvSpPr>
        <p:spPr>
          <a:xfrm flipH="1">
            <a:off x="0" y="5143500"/>
            <a:ext cx="3616776" cy="7883980"/>
          </a:xfrm>
          <a:custGeom>
            <a:avLst/>
            <a:gdLst/>
            <a:ahLst/>
            <a:cxnLst/>
            <a:rect l="l" t="t" r="r" b="b"/>
            <a:pathLst>
              <a:path w="3616776" h="7883980">
                <a:moveTo>
                  <a:pt x="3616776" y="0"/>
                </a:moveTo>
                <a:lnTo>
                  <a:pt x="0" y="0"/>
                </a:lnTo>
                <a:lnTo>
                  <a:pt x="0" y="7883980"/>
                </a:lnTo>
                <a:lnTo>
                  <a:pt x="3616776" y="7883980"/>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9" name="TextBox 9"/>
          <p:cNvSpPr txBox="1"/>
          <p:nvPr/>
        </p:nvSpPr>
        <p:spPr>
          <a:xfrm>
            <a:off x="3991362" y="4057662"/>
            <a:ext cx="11631626" cy="3258820"/>
          </a:xfrm>
          <a:prstGeom prst="rect">
            <a:avLst/>
          </a:prstGeom>
        </p:spPr>
        <p:txBody>
          <a:bodyPr lIns="0" tIns="0" rIns="0" bIns="0" rtlCol="0" anchor="t">
            <a:spAutoFit/>
          </a:bodyPr>
          <a:lstStyle/>
          <a:p>
            <a:pPr marL="798829" lvl="1" indent="-399415" algn="l">
              <a:lnSpc>
                <a:spcPts val="5179"/>
              </a:lnSpc>
              <a:buFont typeface="Arial"/>
              <a:buChar char="•"/>
            </a:pPr>
            <a:r>
              <a:rPr lang="en-US" sz="3699">
                <a:solidFill>
                  <a:srgbClr val="726151"/>
                </a:solidFill>
                <a:latin typeface="Roboto"/>
              </a:rPr>
              <a:t>Hệ quản trị csdl quan hệ (</a:t>
            </a:r>
            <a:r>
              <a:rPr lang="en-US" sz="3699">
                <a:solidFill>
                  <a:srgbClr val="726151"/>
                </a:solidFill>
                <a:latin typeface="Roboto Bold"/>
              </a:rPr>
              <a:t>RDBMS)</a:t>
            </a:r>
            <a:r>
              <a:rPr lang="en-US" sz="3699">
                <a:solidFill>
                  <a:srgbClr val="726151"/>
                </a:solidFill>
                <a:latin typeface="Roboto"/>
              </a:rPr>
              <a:t> là hệ quản trị csdl mà trong đó dữ liệu được lưu trong các đối tượng cơ sở dữ liệu là các bảng. </a:t>
            </a:r>
          </a:p>
          <a:p>
            <a:pPr marL="798829" lvl="1" indent="-399415" algn="l">
              <a:lnSpc>
                <a:spcPts val="5179"/>
              </a:lnSpc>
              <a:buFont typeface="Arial"/>
              <a:buChar char="•"/>
            </a:pPr>
            <a:r>
              <a:rPr lang="en-US" sz="3699">
                <a:solidFill>
                  <a:srgbClr val="726151"/>
                </a:solidFill>
                <a:latin typeface="Roboto"/>
              </a:rPr>
              <a:t>Bảng là tập các mục  dữ liệu có quan hệ với nhau, bao gồm nhiều cột và hàng</a:t>
            </a:r>
          </a:p>
        </p:txBody>
      </p:sp>
      <p:sp>
        <p:nvSpPr>
          <p:cNvPr id="13" name="Slide Number Placeholder 12">
            <a:extLst>
              <a:ext uri="{FF2B5EF4-FFF2-40B4-BE49-F238E27FC236}">
                <a16:creationId xmlns:a16="http://schemas.microsoft.com/office/drawing/2014/main" id="{302195E9-8E1B-9F7C-55FF-1223B117F1E6}"/>
              </a:ext>
            </a:extLst>
          </p:cNvPr>
          <p:cNvSpPr>
            <a:spLocks noGrp="1"/>
          </p:cNvSpPr>
          <p:nvPr>
            <p:ph type="sldNum" sz="quarter" idx="12"/>
          </p:nvPr>
        </p:nvSpPr>
        <p:spPr>
          <a:xfrm>
            <a:off x="6705600" y="9731375"/>
            <a:ext cx="2133600" cy="365125"/>
          </a:xfrm>
        </p:spPr>
        <p:txBody>
          <a:bodyPr/>
          <a:lstStyle/>
          <a:p>
            <a:fld id="{B6F15528-21DE-4FAA-801E-634DDDAF4B2B}"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7777331" y="4977451"/>
            <a:ext cx="7363075" cy="1207183"/>
          </a:xfrm>
          <a:prstGeom prst="rect">
            <a:avLst/>
          </a:prstGeom>
        </p:spPr>
        <p:txBody>
          <a:bodyPr lIns="0" tIns="0" rIns="0" bIns="0" rtlCol="0" anchor="t">
            <a:spAutoFit/>
          </a:bodyPr>
          <a:lstStyle/>
          <a:p>
            <a:pPr algn="ctr">
              <a:lnSpc>
                <a:spcPts val="4862"/>
              </a:lnSpc>
            </a:pPr>
            <a:r>
              <a:rPr lang="en-US" sz="3473">
                <a:solidFill>
                  <a:srgbClr val="726151"/>
                </a:solidFill>
                <a:latin typeface="Roboto"/>
              </a:rPr>
              <a:t>Trong bảng này có 5 trường (fields):  ID, TEN, SL, GIA và THANH_TIEN</a:t>
            </a:r>
          </a:p>
        </p:txBody>
      </p:sp>
      <p:sp>
        <p:nvSpPr>
          <p:cNvPr id="3" name="Freeform 3"/>
          <p:cNvSpPr/>
          <p:nvPr/>
        </p:nvSpPr>
        <p:spPr>
          <a:xfrm>
            <a:off x="-1699183" y="-1162878"/>
            <a:ext cx="5114585" cy="5142635"/>
          </a:xfrm>
          <a:custGeom>
            <a:avLst/>
            <a:gdLst/>
            <a:ahLst/>
            <a:cxnLst/>
            <a:rect l="l" t="t" r="r" b="b"/>
            <a:pathLst>
              <a:path w="5114585" h="5142635">
                <a:moveTo>
                  <a:pt x="0" y="0"/>
                </a:moveTo>
                <a:lnTo>
                  <a:pt x="5114584" y="0"/>
                </a:lnTo>
                <a:lnTo>
                  <a:pt x="5114584" y="5142636"/>
                </a:lnTo>
                <a:lnTo>
                  <a:pt x="0" y="51426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367110" y="330677"/>
            <a:ext cx="2450438" cy="4185866"/>
          </a:xfrm>
          <a:custGeom>
            <a:avLst/>
            <a:gdLst/>
            <a:ahLst/>
            <a:cxnLst/>
            <a:rect l="l" t="t" r="r" b="b"/>
            <a:pathLst>
              <a:path w="2450438" h="4185866">
                <a:moveTo>
                  <a:pt x="0" y="4185866"/>
                </a:moveTo>
                <a:lnTo>
                  <a:pt x="2450438" y="4185866"/>
                </a:lnTo>
                <a:lnTo>
                  <a:pt x="2450438" y="0"/>
                </a:lnTo>
                <a:lnTo>
                  <a:pt x="0" y="0"/>
                </a:lnTo>
                <a:lnTo>
                  <a:pt x="0" y="418586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flipH="1">
            <a:off x="2406504" y="568489"/>
            <a:ext cx="2909455" cy="1433568"/>
          </a:xfrm>
          <a:custGeom>
            <a:avLst/>
            <a:gdLst/>
            <a:ahLst/>
            <a:cxnLst/>
            <a:rect l="l" t="t" r="r" b="b"/>
            <a:pathLst>
              <a:path w="2909455" h="1433568">
                <a:moveTo>
                  <a:pt x="2909455" y="0"/>
                </a:moveTo>
                <a:lnTo>
                  <a:pt x="0" y="0"/>
                </a:lnTo>
                <a:lnTo>
                  <a:pt x="0" y="1433568"/>
                </a:lnTo>
                <a:lnTo>
                  <a:pt x="2909455" y="1433568"/>
                </a:lnTo>
                <a:lnTo>
                  <a:pt x="290945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a:off x="14978457" y="3979758"/>
            <a:ext cx="3616776" cy="7883980"/>
          </a:xfrm>
          <a:custGeom>
            <a:avLst/>
            <a:gdLst/>
            <a:ahLst/>
            <a:cxnLst/>
            <a:rect l="l" t="t" r="r" b="b"/>
            <a:pathLst>
              <a:path w="3616776" h="7883980">
                <a:moveTo>
                  <a:pt x="0" y="0"/>
                </a:moveTo>
                <a:lnTo>
                  <a:pt x="3616776" y="0"/>
                </a:lnTo>
                <a:lnTo>
                  <a:pt x="3616776" y="7883979"/>
                </a:lnTo>
                <a:lnTo>
                  <a:pt x="0" y="7883979"/>
                </a:lnTo>
                <a:lnTo>
                  <a:pt x="0"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667316" y="4189730"/>
            <a:ext cx="6387831" cy="4004456"/>
          </a:xfrm>
          <a:custGeom>
            <a:avLst/>
            <a:gdLst/>
            <a:ahLst/>
            <a:cxnLst/>
            <a:rect l="l" t="t" r="r" b="b"/>
            <a:pathLst>
              <a:path w="6387831" h="4004456">
                <a:moveTo>
                  <a:pt x="0" y="0"/>
                </a:moveTo>
                <a:lnTo>
                  <a:pt x="6387831" y="0"/>
                </a:lnTo>
                <a:lnTo>
                  <a:pt x="6387831" y="4004456"/>
                </a:lnTo>
                <a:lnTo>
                  <a:pt x="0" y="4004456"/>
                </a:lnTo>
                <a:lnTo>
                  <a:pt x="0" y="0"/>
                </a:lnTo>
                <a:close/>
              </a:path>
            </a:pathLst>
          </a:custGeom>
          <a:blipFill>
            <a:blip r:embed="rId10"/>
            <a:stretch>
              <a:fillRect/>
            </a:stretch>
          </a:blipFill>
        </p:spPr>
        <p:txBody>
          <a:bodyPr/>
          <a:lstStyle/>
          <a:p>
            <a:endParaRPr lang="vi-VN"/>
          </a:p>
        </p:txBody>
      </p:sp>
      <p:sp>
        <p:nvSpPr>
          <p:cNvPr id="8" name="TextBox 8"/>
          <p:cNvSpPr txBox="1"/>
          <p:nvPr/>
        </p:nvSpPr>
        <p:spPr>
          <a:xfrm>
            <a:off x="6175821" y="752475"/>
            <a:ext cx="5936359" cy="2406649"/>
          </a:xfrm>
          <a:prstGeom prst="rect">
            <a:avLst/>
          </a:prstGeom>
        </p:spPr>
        <p:txBody>
          <a:bodyPr lIns="0" tIns="0" rIns="0" bIns="0" rtlCol="0" anchor="t">
            <a:spAutoFit/>
          </a:bodyPr>
          <a:lstStyle/>
          <a:p>
            <a:pPr algn="ctr">
              <a:lnSpc>
                <a:spcPts val="19600"/>
              </a:lnSpc>
            </a:pPr>
            <a:r>
              <a:rPr lang="en-US" sz="14000">
                <a:solidFill>
                  <a:srgbClr val="726151"/>
                </a:solidFill>
                <a:latin typeface="Roboto Slab"/>
              </a:rPr>
              <a:t>Ví dụ</a:t>
            </a:r>
          </a:p>
        </p:txBody>
      </p:sp>
      <p:sp>
        <p:nvSpPr>
          <p:cNvPr id="9" name="TextBox 9"/>
          <p:cNvSpPr txBox="1"/>
          <p:nvPr/>
        </p:nvSpPr>
        <p:spPr>
          <a:xfrm>
            <a:off x="7964856" y="6502471"/>
            <a:ext cx="7689649" cy="597583"/>
          </a:xfrm>
          <a:prstGeom prst="rect">
            <a:avLst/>
          </a:prstGeom>
        </p:spPr>
        <p:txBody>
          <a:bodyPr lIns="0" tIns="0" rIns="0" bIns="0" rtlCol="0" anchor="t">
            <a:spAutoFit/>
          </a:bodyPr>
          <a:lstStyle/>
          <a:p>
            <a:pPr algn="just">
              <a:lnSpc>
                <a:spcPts val="4862"/>
              </a:lnSpc>
            </a:pPr>
            <a:r>
              <a:rPr lang="en-US" sz="3473" dirty="0">
                <a:solidFill>
                  <a:srgbClr val="726151"/>
                </a:solidFill>
                <a:latin typeface="Roboto"/>
              </a:rPr>
              <a:t>Trong </a:t>
            </a:r>
            <a:r>
              <a:rPr lang="en-US" sz="3473" dirty="0" err="1">
                <a:solidFill>
                  <a:srgbClr val="726151"/>
                </a:solidFill>
                <a:latin typeface="Roboto"/>
              </a:rPr>
              <a:t>bảng</a:t>
            </a:r>
            <a:r>
              <a:rPr lang="en-US" sz="3473" dirty="0">
                <a:solidFill>
                  <a:srgbClr val="726151"/>
                </a:solidFill>
                <a:latin typeface="Roboto"/>
              </a:rPr>
              <a:t> </a:t>
            </a:r>
            <a:r>
              <a:rPr lang="en-US" sz="3473" dirty="0" err="1">
                <a:solidFill>
                  <a:srgbClr val="726151"/>
                </a:solidFill>
                <a:latin typeface="Roboto"/>
              </a:rPr>
              <a:t>này</a:t>
            </a:r>
            <a:r>
              <a:rPr lang="en-US" sz="3473" dirty="0">
                <a:solidFill>
                  <a:srgbClr val="726151"/>
                </a:solidFill>
                <a:latin typeface="Roboto"/>
              </a:rPr>
              <a:t> </a:t>
            </a:r>
            <a:r>
              <a:rPr lang="en-US" sz="3473" dirty="0" err="1">
                <a:solidFill>
                  <a:srgbClr val="726151"/>
                </a:solidFill>
                <a:latin typeface="Roboto"/>
              </a:rPr>
              <a:t>có</a:t>
            </a:r>
            <a:r>
              <a:rPr lang="en-US" sz="3473" dirty="0">
                <a:solidFill>
                  <a:srgbClr val="726151"/>
                </a:solidFill>
                <a:latin typeface="Roboto"/>
              </a:rPr>
              <a:t> 5 </a:t>
            </a:r>
            <a:r>
              <a:rPr lang="en-US" sz="3473" dirty="0" err="1">
                <a:solidFill>
                  <a:srgbClr val="726151"/>
                </a:solidFill>
                <a:latin typeface="Roboto"/>
              </a:rPr>
              <a:t>bảng</a:t>
            </a:r>
            <a:r>
              <a:rPr lang="en-US" sz="3473" dirty="0">
                <a:solidFill>
                  <a:srgbClr val="726151"/>
                </a:solidFill>
                <a:latin typeface="Roboto"/>
              </a:rPr>
              <a:t> </a:t>
            </a:r>
            <a:r>
              <a:rPr lang="en-US" sz="3473" dirty="0" err="1">
                <a:solidFill>
                  <a:srgbClr val="726151"/>
                </a:solidFill>
                <a:latin typeface="Roboto"/>
              </a:rPr>
              <a:t>ghi</a:t>
            </a:r>
            <a:r>
              <a:rPr lang="en-US" sz="3473" dirty="0">
                <a:solidFill>
                  <a:srgbClr val="726151"/>
                </a:solidFill>
                <a:latin typeface="Roboto"/>
              </a:rPr>
              <a:t> hay </a:t>
            </a:r>
            <a:r>
              <a:rPr lang="en-US" sz="3473" dirty="0" err="1">
                <a:solidFill>
                  <a:srgbClr val="726151"/>
                </a:solidFill>
                <a:latin typeface="Roboto"/>
              </a:rPr>
              <a:t>hàng</a:t>
            </a:r>
            <a:endParaRPr lang="en-US" sz="3473" dirty="0">
              <a:solidFill>
                <a:srgbClr val="726151"/>
              </a:solidFill>
              <a:latin typeface="Roboto"/>
            </a:endParaRPr>
          </a:p>
        </p:txBody>
      </p:sp>
      <p:sp>
        <p:nvSpPr>
          <p:cNvPr id="13" name="Slide Number Placeholder 12">
            <a:extLst>
              <a:ext uri="{FF2B5EF4-FFF2-40B4-BE49-F238E27FC236}">
                <a16:creationId xmlns:a16="http://schemas.microsoft.com/office/drawing/2014/main" id="{F2781305-DDB7-470F-7139-8BD7EF25445B}"/>
              </a:ext>
            </a:extLst>
          </p:cNvPr>
          <p:cNvSpPr>
            <a:spLocks noGrp="1"/>
          </p:cNvSpPr>
          <p:nvPr>
            <p:ph type="sldNum" sz="quarter" idx="12"/>
          </p:nvPr>
        </p:nvSpPr>
        <p:spPr>
          <a:xfrm>
            <a:off x="6553200" y="9647388"/>
            <a:ext cx="2133600" cy="365125"/>
          </a:xfrm>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10057392">
            <a:off x="14012330" y="6199221"/>
            <a:ext cx="6493940" cy="6529555"/>
          </a:xfrm>
          <a:custGeom>
            <a:avLst/>
            <a:gdLst/>
            <a:ahLst/>
            <a:cxnLst/>
            <a:rect l="l" t="t" r="r" b="b"/>
            <a:pathLst>
              <a:path w="6493940" h="6529555">
                <a:moveTo>
                  <a:pt x="0" y="0"/>
                </a:moveTo>
                <a:lnTo>
                  <a:pt x="6493940" y="0"/>
                </a:lnTo>
                <a:lnTo>
                  <a:pt x="6493940" y="6529555"/>
                </a:lnTo>
                <a:lnTo>
                  <a:pt x="0" y="6529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4259919">
            <a:off x="15709405" y="3868840"/>
            <a:ext cx="4700392" cy="1649410"/>
          </a:xfrm>
          <a:custGeom>
            <a:avLst/>
            <a:gdLst/>
            <a:ahLst/>
            <a:cxnLst/>
            <a:rect l="l" t="t" r="r" b="b"/>
            <a:pathLst>
              <a:path w="4700392" h="1649410">
                <a:moveTo>
                  <a:pt x="0" y="0"/>
                </a:moveTo>
                <a:lnTo>
                  <a:pt x="4700392" y="0"/>
                </a:lnTo>
                <a:lnTo>
                  <a:pt x="4700392" y="1649410"/>
                </a:lnTo>
                <a:lnTo>
                  <a:pt x="0" y="1649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9801328">
            <a:off x="17062781" y="7165367"/>
            <a:ext cx="2450438" cy="4185866"/>
          </a:xfrm>
          <a:custGeom>
            <a:avLst/>
            <a:gdLst/>
            <a:ahLst/>
            <a:cxnLst/>
            <a:rect l="l" t="t" r="r" b="b"/>
            <a:pathLst>
              <a:path w="2450438" h="4185866">
                <a:moveTo>
                  <a:pt x="0" y="0"/>
                </a:moveTo>
                <a:lnTo>
                  <a:pt x="2450438" y="0"/>
                </a:lnTo>
                <a:lnTo>
                  <a:pt x="2450438" y="4185866"/>
                </a:lnTo>
                <a:lnTo>
                  <a:pt x="0" y="41858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rot="1741598" flipH="1">
            <a:off x="-1504725" y="-1565846"/>
            <a:ext cx="3350281" cy="7303064"/>
          </a:xfrm>
          <a:custGeom>
            <a:avLst/>
            <a:gdLst/>
            <a:ahLst/>
            <a:cxnLst/>
            <a:rect l="l" t="t" r="r" b="b"/>
            <a:pathLst>
              <a:path w="3350281" h="7303064">
                <a:moveTo>
                  <a:pt x="3350281" y="0"/>
                </a:moveTo>
                <a:lnTo>
                  <a:pt x="0" y="0"/>
                </a:lnTo>
                <a:lnTo>
                  <a:pt x="0" y="7303064"/>
                </a:lnTo>
                <a:lnTo>
                  <a:pt x="3350281" y="7303064"/>
                </a:lnTo>
                <a:lnTo>
                  <a:pt x="3350281"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TextBox 6"/>
          <p:cNvSpPr txBox="1"/>
          <p:nvPr/>
        </p:nvSpPr>
        <p:spPr>
          <a:xfrm>
            <a:off x="1028700" y="4067596"/>
            <a:ext cx="4400538" cy="1193800"/>
          </a:xfrm>
          <a:prstGeom prst="rect">
            <a:avLst/>
          </a:prstGeom>
        </p:spPr>
        <p:txBody>
          <a:bodyPr lIns="0" tIns="0" rIns="0" bIns="0" rtlCol="0" anchor="t">
            <a:spAutoFit/>
          </a:bodyPr>
          <a:lstStyle/>
          <a:p>
            <a:pPr algn="ctr">
              <a:lnSpc>
                <a:spcPts val="9799"/>
              </a:lnSpc>
            </a:pPr>
            <a:r>
              <a:rPr lang="en-US" sz="6999">
                <a:solidFill>
                  <a:srgbClr val="726151"/>
                </a:solidFill>
                <a:latin typeface="Roboto Slab"/>
              </a:rPr>
              <a:t>Ưu điểm</a:t>
            </a:r>
          </a:p>
        </p:txBody>
      </p:sp>
      <p:grpSp>
        <p:nvGrpSpPr>
          <p:cNvPr id="7" name="Group 7"/>
          <p:cNvGrpSpPr/>
          <p:nvPr/>
        </p:nvGrpSpPr>
        <p:grpSpPr>
          <a:xfrm>
            <a:off x="6526917" y="1028700"/>
            <a:ext cx="4129818" cy="8480425"/>
            <a:chOff x="0" y="0"/>
            <a:chExt cx="5506423" cy="11307233"/>
          </a:xfrm>
        </p:grpSpPr>
        <p:sp>
          <p:nvSpPr>
            <p:cNvPr id="8" name="Freeform 8"/>
            <p:cNvSpPr/>
            <p:nvPr/>
          </p:nvSpPr>
          <p:spPr>
            <a:xfrm>
              <a:off x="0" y="0"/>
              <a:ext cx="5506423" cy="5486400"/>
            </a:xfrm>
            <a:custGeom>
              <a:avLst/>
              <a:gdLst/>
              <a:ahLst/>
              <a:cxnLst/>
              <a:rect l="l" t="t" r="r" b="b"/>
              <a:pathLst>
                <a:path w="5506423" h="5486400">
                  <a:moveTo>
                    <a:pt x="0" y="0"/>
                  </a:moveTo>
                  <a:lnTo>
                    <a:pt x="5506423" y="0"/>
                  </a:lnTo>
                  <a:lnTo>
                    <a:pt x="5506423" y="5486400"/>
                  </a:lnTo>
                  <a:lnTo>
                    <a:pt x="0" y="5486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9" name="Freeform 9"/>
            <p:cNvSpPr/>
            <p:nvPr/>
          </p:nvSpPr>
          <p:spPr>
            <a:xfrm>
              <a:off x="0" y="5820833"/>
              <a:ext cx="5506423" cy="5486400"/>
            </a:xfrm>
            <a:custGeom>
              <a:avLst/>
              <a:gdLst/>
              <a:ahLst/>
              <a:cxnLst/>
              <a:rect l="l" t="t" r="r" b="b"/>
              <a:pathLst>
                <a:path w="5506423" h="5486400">
                  <a:moveTo>
                    <a:pt x="0" y="0"/>
                  </a:moveTo>
                  <a:lnTo>
                    <a:pt x="5506423" y="0"/>
                  </a:lnTo>
                  <a:lnTo>
                    <a:pt x="5506423" y="5486400"/>
                  </a:lnTo>
                  <a:lnTo>
                    <a:pt x="0" y="5486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grpSp>
      <p:grpSp>
        <p:nvGrpSpPr>
          <p:cNvPr id="10" name="Group 10"/>
          <p:cNvGrpSpPr/>
          <p:nvPr/>
        </p:nvGrpSpPr>
        <p:grpSpPr>
          <a:xfrm>
            <a:off x="11980187" y="1028700"/>
            <a:ext cx="4129818" cy="8480425"/>
            <a:chOff x="0" y="0"/>
            <a:chExt cx="5506423" cy="11307233"/>
          </a:xfrm>
        </p:grpSpPr>
        <p:sp>
          <p:nvSpPr>
            <p:cNvPr id="11" name="Freeform 11"/>
            <p:cNvSpPr/>
            <p:nvPr/>
          </p:nvSpPr>
          <p:spPr>
            <a:xfrm>
              <a:off x="0" y="0"/>
              <a:ext cx="5506423" cy="5486400"/>
            </a:xfrm>
            <a:custGeom>
              <a:avLst/>
              <a:gdLst/>
              <a:ahLst/>
              <a:cxnLst/>
              <a:rect l="l" t="t" r="r" b="b"/>
              <a:pathLst>
                <a:path w="5506423" h="5486400">
                  <a:moveTo>
                    <a:pt x="0" y="0"/>
                  </a:moveTo>
                  <a:lnTo>
                    <a:pt x="5506423" y="0"/>
                  </a:lnTo>
                  <a:lnTo>
                    <a:pt x="5506423" y="5486400"/>
                  </a:lnTo>
                  <a:lnTo>
                    <a:pt x="0" y="5486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2" name="Freeform 12"/>
            <p:cNvSpPr/>
            <p:nvPr/>
          </p:nvSpPr>
          <p:spPr>
            <a:xfrm>
              <a:off x="0" y="5820833"/>
              <a:ext cx="5506423" cy="5486400"/>
            </a:xfrm>
            <a:custGeom>
              <a:avLst/>
              <a:gdLst/>
              <a:ahLst/>
              <a:cxnLst/>
              <a:rect l="l" t="t" r="r" b="b"/>
              <a:pathLst>
                <a:path w="5506423" h="5486400">
                  <a:moveTo>
                    <a:pt x="0" y="0"/>
                  </a:moveTo>
                  <a:lnTo>
                    <a:pt x="5506423" y="0"/>
                  </a:lnTo>
                  <a:lnTo>
                    <a:pt x="5506423" y="5486400"/>
                  </a:lnTo>
                  <a:lnTo>
                    <a:pt x="0" y="5486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grpSp>
      <p:sp>
        <p:nvSpPr>
          <p:cNvPr id="13" name="TextBox 13"/>
          <p:cNvSpPr txBox="1"/>
          <p:nvPr/>
        </p:nvSpPr>
        <p:spPr>
          <a:xfrm>
            <a:off x="7198117" y="2237740"/>
            <a:ext cx="2787419" cy="1118870"/>
          </a:xfrm>
          <a:prstGeom prst="rect">
            <a:avLst/>
          </a:prstGeom>
        </p:spPr>
        <p:txBody>
          <a:bodyPr lIns="0" tIns="0" rIns="0" bIns="0" rtlCol="0" anchor="t">
            <a:spAutoFit/>
          </a:bodyPr>
          <a:lstStyle/>
          <a:p>
            <a:pPr algn="just">
              <a:lnSpc>
                <a:spcPts val="4479"/>
              </a:lnSpc>
            </a:pPr>
            <a:r>
              <a:rPr lang="en-US" sz="3199">
                <a:solidFill>
                  <a:srgbClr val="726151"/>
                </a:solidFill>
                <a:latin typeface="Roboto"/>
              </a:rPr>
              <a:t>Mã nguồn mở và miễn phí</a:t>
            </a:r>
          </a:p>
        </p:txBody>
      </p:sp>
      <p:sp>
        <p:nvSpPr>
          <p:cNvPr id="14" name="TextBox 14"/>
          <p:cNvSpPr txBox="1"/>
          <p:nvPr/>
        </p:nvSpPr>
        <p:spPr>
          <a:xfrm>
            <a:off x="7198117" y="6867649"/>
            <a:ext cx="2787419" cy="556895"/>
          </a:xfrm>
          <a:prstGeom prst="rect">
            <a:avLst/>
          </a:prstGeom>
        </p:spPr>
        <p:txBody>
          <a:bodyPr lIns="0" tIns="0" rIns="0" bIns="0" rtlCol="0" anchor="t">
            <a:spAutoFit/>
          </a:bodyPr>
          <a:lstStyle/>
          <a:p>
            <a:pPr algn="just">
              <a:lnSpc>
                <a:spcPts val="4479"/>
              </a:lnSpc>
            </a:pPr>
            <a:r>
              <a:rPr lang="en-US" sz="3199">
                <a:solidFill>
                  <a:srgbClr val="726151"/>
                </a:solidFill>
                <a:latin typeface="Roboto"/>
              </a:rPr>
              <a:t>Dễ sử dụng</a:t>
            </a:r>
          </a:p>
        </p:txBody>
      </p:sp>
      <p:sp>
        <p:nvSpPr>
          <p:cNvPr id="15" name="TextBox 15"/>
          <p:cNvSpPr txBox="1"/>
          <p:nvPr/>
        </p:nvSpPr>
        <p:spPr>
          <a:xfrm>
            <a:off x="12651386" y="2237740"/>
            <a:ext cx="2787419" cy="1118870"/>
          </a:xfrm>
          <a:prstGeom prst="rect">
            <a:avLst/>
          </a:prstGeom>
        </p:spPr>
        <p:txBody>
          <a:bodyPr lIns="0" tIns="0" rIns="0" bIns="0" rtlCol="0" anchor="t">
            <a:spAutoFit/>
          </a:bodyPr>
          <a:lstStyle/>
          <a:p>
            <a:pPr algn="just">
              <a:lnSpc>
                <a:spcPts val="4479"/>
              </a:lnSpc>
            </a:pPr>
            <a:r>
              <a:rPr lang="en-US" sz="3199">
                <a:solidFill>
                  <a:srgbClr val="726151"/>
                </a:solidFill>
                <a:latin typeface="Roboto"/>
              </a:rPr>
              <a:t>Tương thích đa platform</a:t>
            </a:r>
          </a:p>
        </p:txBody>
      </p:sp>
      <p:sp>
        <p:nvSpPr>
          <p:cNvPr id="16" name="TextBox 16"/>
          <p:cNvSpPr txBox="1"/>
          <p:nvPr/>
        </p:nvSpPr>
        <p:spPr>
          <a:xfrm>
            <a:off x="12651386" y="6825843"/>
            <a:ext cx="2787419" cy="1118870"/>
          </a:xfrm>
          <a:prstGeom prst="rect">
            <a:avLst/>
          </a:prstGeom>
        </p:spPr>
        <p:txBody>
          <a:bodyPr lIns="0" tIns="0" rIns="0" bIns="0" rtlCol="0" anchor="t">
            <a:spAutoFit/>
          </a:bodyPr>
          <a:lstStyle/>
          <a:p>
            <a:pPr algn="just">
              <a:lnSpc>
                <a:spcPts val="4479"/>
              </a:lnSpc>
            </a:pPr>
            <a:r>
              <a:rPr lang="en-US" sz="3199">
                <a:solidFill>
                  <a:srgbClr val="726151"/>
                </a:solidFill>
                <a:latin typeface="Roboto"/>
              </a:rPr>
              <a:t>Hiệu suất cao và đáng tin cậy</a:t>
            </a:r>
          </a:p>
        </p:txBody>
      </p:sp>
      <p:sp>
        <p:nvSpPr>
          <p:cNvPr id="20" name="Slide Number Placeholder 19">
            <a:extLst>
              <a:ext uri="{FF2B5EF4-FFF2-40B4-BE49-F238E27FC236}">
                <a16:creationId xmlns:a16="http://schemas.microsoft.com/office/drawing/2014/main" id="{64D883FB-F8DD-B578-B447-B6BED262E0B6}"/>
              </a:ext>
            </a:extLst>
          </p:cNvPr>
          <p:cNvSpPr>
            <a:spLocks noGrp="1"/>
          </p:cNvSpPr>
          <p:nvPr>
            <p:ph type="sldNum" sz="quarter" idx="12"/>
          </p:nvPr>
        </p:nvSpPr>
        <p:spPr>
          <a:xfrm>
            <a:off x="6537308" y="9639300"/>
            <a:ext cx="2133600" cy="365125"/>
          </a:xfrm>
        </p:spPr>
        <p:txBody>
          <a:bodyPr/>
          <a:lstStyle/>
          <a:p>
            <a:fld id="{B6F15528-21DE-4FAA-801E-634DDDAF4B2B}"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751729" y="4621158"/>
            <a:ext cx="7015142" cy="5679421"/>
            <a:chOff x="0" y="0"/>
            <a:chExt cx="9353523" cy="7572561"/>
          </a:xfrm>
        </p:grpSpPr>
        <p:sp>
          <p:nvSpPr>
            <p:cNvPr id="3" name="Freeform 3"/>
            <p:cNvSpPr/>
            <p:nvPr/>
          </p:nvSpPr>
          <p:spPr>
            <a:xfrm>
              <a:off x="0" y="0"/>
              <a:ext cx="6819446" cy="6856847"/>
            </a:xfrm>
            <a:custGeom>
              <a:avLst/>
              <a:gdLst/>
              <a:ahLst/>
              <a:cxnLst/>
              <a:rect l="l" t="t" r="r" b="b"/>
              <a:pathLst>
                <a:path w="6819446" h="6856847">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V="1">
              <a:off x="1776098" y="1991407"/>
              <a:ext cx="3267251" cy="5581154"/>
            </a:xfrm>
            <a:custGeom>
              <a:avLst/>
              <a:gdLst/>
              <a:ahLst/>
              <a:cxnLst/>
              <a:rect l="l" t="t" r="r" b="b"/>
              <a:pathLst>
                <a:path w="3267251" h="5581154">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5474250" y="2308489"/>
              <a:ext cx="3879273" cy="1911423"/>
            </a:xfrm>
            <a:custGeom>
              <a:avLst/>
              <a:gdLst/>
              <a:ahLst/>
              <a:cxnLst/>
              <a:rect l="l" t="t" r="r" b="b"/>
              <a:pathLst>
                <a:path w="3879273" h="191142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sp>
        <p:nvSpPr>
          <p:cNvPr id="6" name="Freeform 6"/>
          <p:cNvSpPr/>
          <p:nvPr/>
        </p:nvSpPr>
        <p:spPr>
          <a:xfrm flipH="1">
            <a:off x="-1808388" y="292931"/>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5458609" y="1163660"/>
            <a:ext cx="7969247" cy="1484338"/>
          </a:xfrm>
          <a:prstGeom prst="rect">
            <a:avLst/>
          </a:prstGeom>
        </p:spPr>
        <p:txBody>
          <a:bodyPr lIns="0" tIns="0" rIns="0" bIns="0" rtlCol="0" anchor="t">
            <a:spAutoFit/>
          </a:bodyPr>
          <a:lstStyle/>
          <a:p>
            <a:pPr algn="ctr">
              <a:lnSpc>
                <a:spcPts val="12161"/>
              </a:lnSpc>
            </a:pPr>
            <a:r>
              <a:rPr lang="en-US" sz="8686">
                <a:solidFill>
                  <a:srgbClr val="726151"/>
                </a:solidFill>
                <a:latin typeface="Roboto Slab"/>
              </a:rPr>
              <a:t>Các ràng buộc</a:t>
            </a:r>
          </a:p>
        </p:txBody>
      </p:sp>
      <p:sp>
        <p:nvSpPr>
          <p:cNvPr id="8" name="Freeform 8"/>
          <p:cNvSpPr/>
          <p:nvPr/>
        </p:nvSpPr>
        <p:spPr>
          <a:xfrm>
            <a:off x="2452652" y="3443632"/>
            <a:ext cx="6011916" cy="1254608"/>
          </a:xfrm>
          <a:custGeom>
            <a:avLst/>
            <a:gdLst/>
            <a:ahLst/>
            <a:cxnLst/>
            <a:rect l="l" t="t" r="r" b="b"/>
            <a:pathLst>
              <a:path w="6011916" h="1254608">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9" name="TextBox 9"/>
          <p:cNvSpPr txBox="1"/>
          <p:nvPr/>
        </p:nvSpPr>
        <p:spPr>
          <a:xfrm>
            <a:off x="2639268" y="3759217"/>
            <a:ext cx="6323532" cy="629920"/>
          </a:xfrm>
          <a:prstGeom prst="rect">
            <a:avLst/>
          </a:prstGeom>
        </p:spPr>
        <p:txBody>
          <a:bodyPr lIns="0" tIns="0" rIns="0" bIns="0" rtlCol="0" anchor="t">
            <a:spAutoFit/>
          </a:bodyPr>
          <a:lstStyle/>
          <a:p>
            <a:pPr marL="798826" lvl="1" indent="-399413" algn="l">
              <a:lnSpc>
                <a:spcPts val="5179"/>
              </a:lnSpc>
              <a:buFont typeface="Arial"/>
              <a:buChar char="•"/>
            </a:pPr>
            <a:r>
              <a:rPr lang="en-US" sz="3699">
                <a:solidFill>
                  <a:srgbClr val="726151"/>
                </a:solidFill>
                <a:latin typeface="Roboto Bold"/>
              </a:rPr>
              <a:t>Primary Key</a:t>
            </a:r>
          </a:p>
        </p:txBody>
      </p:sp>
      <p:sp>
        <p:nvSpPr>
          <p:cNvPr id="10" name="Freeform 10"/>
          <p:cNvSpPr/>
          <p:nvPr/>
        </p:nvSpPr>
        <p:spPr>
          <a:xfrm>
            <a:off x="2452652" y="6366215"/>
            <a:ext cx="6011916" cy="1254608"/>
          </a:xfrm>
          <a:custGeom>
            <a:avLst/>
            <a:gdLst/>
            <a:ahLst/>
            <a:cxnLst/>
            <a:rect l="l" t="t" r="r" b="b"/>
            <a:pathLst>
              <a:path w="6011916" h="1254608">
                <a:moveTo>
                  <a:pt x="0" y="0"/>
                </a:moveTo>
                <a:lnTo>
                  <a:pt x="6011915" y="0"/>
                </a:lnTo>
                <a:lnTo>
                  <a:pt x="6011915" y="1254608"/>
                </a:lnTo>
                <a:lnTo>
                  <a:pt x="0" y="12546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1" name="TextBox 11"/>
          <p:cNvSpPr txBox="1"/>
          <p:nvPr/>
        </p:nvSpPr>
        <p:spPr>
          <a:xfrm>
            <a:off x="2629743" y="6645221"/>
            <a:ext cx="6323532" cy="629920"/>
          </a:xfrm>
          <a:prstGeom prst="rect">
            <a:avLst/>
          </a:prstGeom>
        </p:spPr>
        <p:txBody>
          <a:bodyPr lIns="0" tIns="0" rIns="0" bIns="0" rtlCol="0" anchor="t">
            <a:spAutoFit/>
          </a:bodyPr>
          <a:lstStyle/>
          <a:p>
            <a:pPr marL="798826" lvl="1" indent="-399413" algn="l">
              <a:lnSpc>
                <a:spcPts val="5179"/>
              </a:lnSpc>
              <a:buFont typeface="Arial"/>
              <a:buChar char="•"/>
            </a:pPr>
            <a:r>
              <a:rPr lang="en-US" sz="3699">
                <a:solidFill>
                  <a:srgbClr val="726151"/>
                </a:solidFill>
                <a:latin typeface="Roboto Bold"/>
              </a:rPr>
              <a:t>Foreign key</a:t>
            </a:r>
          </a:p>
        </p:txBody>
      </p:sp>
      <p:sp>
        <p:nvSpPr>
          <p:cNvPr id="12" name="TextBox 12"/>
          <p:cNvSpPr txBox="1"/>
          <p:nvPr/>
        </p:nvSpPr>
        <p:spPr>
          <a:xfrm>
            <a:off x="3528594" y="7858948"/>
            <a:ext cx="11867377" cy="1680845"/>
          </a:xfrm>
          <a:prstGeom prst="rect">
            <a:avLst/>
          </a:prstGeom>
        </p:spPr>
        <p:txBody>
          <a:bodyPr lIns="0" tIns="0" rIns="0" bIns="0" rtlCol="0" anchor="t">
            <a:spAutoFit/>
          </a:bodyPr>
          <a:lstStyle/>
          <a:p>
            <a:pPr algn="just">
              <a:lnSpc>
                <a:spcPts val="4480"/>
              </a:lnSpc>
            </a:pPr>
            <a:r>
              <a:rPr lang="en-US" sz="3200">
                <a:solidFill>
                  <a:srgbClr val="726151"/>
                </a:solidFill>
                <a:latin typeface="Roboto"/>
              </a:rPr>
              <a:t>Hay còn gọi là khóa ngoại, ràng buộc này xác định duy nhất một bản ghi trong bất kì bảng nào khác, sử dụng như một tham chiếu tới khóa chính của bảng khác để thiết lập liên kết giữa các bảng.</a:t>
            </a:r>
          </a:p>
        </p:txBody>
      </p:sp>
      <p:sp>
        <p:nvSpPr>
          <p:cNvPr id="13" name="TextBox 13"/>
          <p:cNvSpPr txBox="1"/>
          <p:nvPr/>
        </p:nvSpPr>
        <p:spPr>
          <a:xfrm>
            <a:off x="3509544" y="4933020"/>
            <a:ext cx="11867377" cy="1118870"/>
          </a:xfrm>
          <a:prstGeom prst="rect">
            <a:avLst/>
          </a:prstGeom>
        </p:spPr>
        <p:txBody>
          <a:bodyPr lIns="0" tIns="0" rIns="0" bIns="0" rtlCol="0" anchor="t">
            <a:spAutoFit/>
          </a:bodyPr>
          <a:lstStyle/>
          <a:p>
            <a:pPr algn="just">
              <a:lnSpc>
                <a:spcPts val="4480"/>
              </a:lnSpc>
            </a:pPr>
            <a:r>
              <a:rPr lang="en-US" sz="3200">
                <a:solidFill>
                  <a:srgbClr val="726151"/>
                </a:solidFill>
                <a:latin typeface="Roboto"/>
              </a:rPr>
              <a:t>Hay còn gọi là khóa chính, xác định bản ghi duy nhất trong một bảng cơ sở dữ liệu.</a:t>
            </a:r>
          </a:p>
        </p:txBody>
      </p:sp>
      <p:sp>
        <p:nvSpPr>
          <p:cNvPr id="17" name="Slide Number Placeholder 16">
            <a:extLst>
              <a:ext uri="{FF2B5EF4-FFF2-40B4-BE49-F238E27FC236}">
                <a16:creationId xmlns:a16="http://schemas.microsoft.com/office/drawing/2014/main" id="{E85B1364-E0DA-77EC-760F-35C100BAC646}"/>
              </a:ext>
            </a:extLst>
          </p:cNvPr>
          <p:cNvSpPr>
            <a:spLocks noGrp="1"/>
          </p:cNvSpPr>
          <p:nvPr>
            <p:ph type="sldNum" sz="quarter" idx="12"/>
          </p:nvPr>
        </p:nvSpPr>
        <p:spPr>
          <a:xfrm>
            <a:off x="6477000" y="9758475"/>
            <a:ext cx="2133600" cy="365125"/>
          </a:xfrm>
        </p:spPr>
        <p:txBody>
          <a:bodyPr/>
          <a:lstStyle/>
          <a:p>
            <a:fld id="{B6F15528-21DE-4FAA-801E-634DDDAF4B2B}" type="slidenum">
              <a:rPr lang="en-US" smtClean="0"/>
              <a:pPr/>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1634</Words>
  <Application>Microsoft Office PowerPoint</Application>
  <PresentationFormat>Custom</PresentationFormat>
  <Paragraphs>236</Paragraphs>
  <Slides>47</Slides>
  <Notes>0</Notes>
  <HiddenSlides>0</HiddenSlides>
  <MMClips>4</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47</vt:i4>
      </vt:variant>
    </vt:vector>
  </HeadingPairs>
  <TitlesOfParts>
    <vt:vector size="66" baseType="lpstr">
      <vt:lpstr>Crimson Pro Medium</vt:lpstr>
      <vt:lpstr>Roboto Slab</vt:lpstr>
      <vt:lpstr>Arial</vt:lpstr>
      <vt:lpstr>Aptos</vt:lpstr>
      <vt:lpstr>Kulachat Serif</vt:lpstr>
      <vt:lpstr>Crimson Pro Bold</vt:lpstr>
      <vt:lpstr>Kulachat Serif Semi-Bold</vt:lpstr>
      <vt:lpstr>Roboto</vt:lpstr>
      <vt:lpstr>Roboto Bold</vt:lpstr>
      <vt:lpstr>Crimson Pro</vt:lpstr>
      <vt:lpstr>Angella White</vt:lpstr>
      <vt:lpstr>Roboto Condensed</vt:lpstr>
      <vt:lpstr>Calibri</vt:lpstr>
      <vt:lpstr>Kulachat Serif Bold</vt:lpstr>
      <vt:lpstr>Times New Roman Bold</vt:lpstr>
      <vt:lpstr>Roboto Slab Bold</vt:lpstr>
      <vt:lpstr>Roboto Condensed Bold</vt:lpstr>
      <vt:lpstr>Absolutely Sharp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Framework Web</dc:title>
  <cp:lastModifiedBy>Nguyễn Trần Lan Phương</cp:lastModifiedBy>
  <cp:revision>2</cp:revision>
  <dcterms:created xsi:type="dcterms:W3CDTF">2006-08-16T00:00:00Z</dcterms:created>
  <dcterms:modified xsi:type="dcterms:W3CDTF">2024-05-06T03:42:49Z</dcterms:modified>
  <dc:identifier>DAGBGby0AVI</dc:identifier>
</cp:coreProperties>
</file>